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rawings/drawing6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768" r:id="rId1"/>
  </p:sldMasterIdLst>
  <p:notesMasterIdLst>
    <p:notesMasterId r:id="rId14"/>
  </p:notesMasterIdLst>
  <p:handoutMasterIdLst>
    <p:handoutMasterId r:id="rId15"/>
  </p:handoutMasterIdLst>
  <p:sldIdLst>
    <p:sldId id="272" r:id="rId2"/>
    <p:sldId id="456" r:id="rId3"/>
    <p:sldId id="446" r:id="rId4"/>
    <p:sldId id="447" r:id="rId5"/>
    <p:sldId id="454" r:id="rId6"/>
    <p:sldId id="455" r:id="rId7"/>
    <p:sldId id="420" r:id="rId8"/>
    <p:sldId id="427" r:id="rId9"/>
    <p:sldId id="419" r:id="rId10"/>
    <p:sldId id="400" r:id="rId11"/>
    <p:sldId id="428" r:id="rId12"/>
    <p:sldId id="33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0" userDrawn="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5F1"/>
    <a:srgbClr val="993300"/>
    <a:srgbClr val="89920E"/>
    <a:srgbClr val="FDD7BB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56" autoAdjust="0"/>
  </p:normalViewPr>
  <p:slideViewPr>
    <p:cSldViewPr>
      <p:cViewPr varScale="1">
        <p:scale>
          <a:sx n="75" d="100"/>
          <a:sy n="75" d="100"/>
        </p:scale>
        <p:origin x="70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66" d="100"/>
          <a:sy n="66" d="100"/>
        </p:scale>
        <p:origin x="-2262" y="342"/>
      </p:cViewPr>
      <p:guideLst>
        <p:guide orient="horz" pos="2932"/>
        <p:guide pos="2210"/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470383996328953E-2"/>
          <c:y val="0.12674603594813263"/>
          <c:w val="0.90202410389457743"/>
          <c:h val="0.7790188262523731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FB3-49FC-9F18-98BBE19DFAE2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2FB3-49FC-9F18-98BBE19DFAE2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2FB3-49FC-9F18-98BBE19DFAE2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Sheet1!$A$2:$A$15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2014p</c:v>
                </c:pt>
                <c:pt idx="7">
                  <c:v>2015p</c:v>
                </c:pt>
                <c:pt idx="8">
                  <c:v>2016f </c:v>
                </c:pt>
                <c:pt idx="9">
                  <c:v>2017f</c:v>
                </c:pt>
                <c:pt idx="10">
                  <c:v>2018f</c:v>
                </c:pt>
                <c:pt idx="11">
                  <c:v>2019f</c:v>
                </c:pt>
              </c:strCache>
            </c:strRef>
          </c:cat>
          <c:val>
            <c:numRef>
              <c:f>Sheet1!$C$2:$C$15</c:f>
              <c:numCache>
                <c:formatCode>0.0</c:formatCode>
                <c:ptCount val="12"/>
                <c:pt idx="0">
                  <c:v>1</c:v>
                </c:pt>
                <c:pt idx="1">
                  <c:v>-1.3867162727772442</c:v>
                </c:pt>
                <c:pt idx="2">
                  <c:v>2.9560557341907767</c:v>
                </c:pt>
                <c:pt idx="3">
                  <c:v>2.7046159611901155</c:v>
                </c:pt>
                <c:pt idx="4">
                  <c:v>1.4</c:v>
                </c:pt>
                <c:pt idx="5">
                  <c:v>4.7</c:v>
                </c:pt>
                <c:pt idx="6">
                  <c:v>5.6</c:v>
                </c:pt>
                <c:pt idx="7">
                  <c:v>3.6</c:v>
                </c:pt>
                <c:pt idx="8">
                  <c:v>2</c:v>
                </c:pt>
                <c:pt idx="9" formatCode="0.00">
                  <c:v>3.6</c:v>
                </c:pt>
                <c:pt idx="10" formatCode="0.00">
                  <c:v>3</c:v>
                </c:pt>
                <c:pt idx="11" formatCode="0.0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FB3-49FC-9F18-98BBE19DFAE2}"/>
            </c:ext>
          </c:extLst>
        </c:ser>
        <c:ser>
          <c:idx val="0"/>
          <c:order val="1"/>
          <c:tx>
            <c:strRef>
              <c:f>Sheet1!$E$1</c:f>
              <c:strCache>
                <c:ptCount val="1"/>
                <c:pt idx="0">
                  <c:v> Forecast as @Apr16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3.5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Sheet1!$A$2:$A$15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2014p</c:v>
                </c:pt>
                <c:pt idx="7">
                  <c:v>2015p</c:v>
                </c:pt>
                <c:pt idx="8">
                  <c:v>2016f </c:v>
                </c:pt>
                <c:pt idx="9">
                  <c:v>2017f</c:v>
                </c:pt>
                <c:pt idx="10">
                  <c:v>2018f</c:v>
                </c:pt>
                <c:pt idx="11">
                  <c:v>2019f</c:v>
                </c:pt>
              </c:strCache>
            </c:strRef>
          </c:cat>
          <c:val>
            <c:numRef>
              <c:f>Sheet1!$E$2:$E$15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2FB3-49FC-9F18-98BBE19DFAE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Forecast as @Oct16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Sheet1!$A$2:$A$15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2014p</c:v>
                </c:pt>
                <c:pt idx="7">
                  <c:v>2015p</c:v>
                </c:pt>
                <c:pt idx="8">
                  <c:v>2016f </c:v>
                </c:pt>
                <c:pt idx="9">
                  <c:v>2017f</c:v>
                </c:pt>
                <c:pt idx="10">
                  <c:v>2018f</c:v>
                </c:pt>
                <c:pt idx="11">
                  <c:v>2019f</c:v>
                </c:pt>
              </c:strCache>
            </c:strRef>
          </c:cat>
          <c:val>
            <c:numRef>
              <c:f>Sheet1!$F$2:$F$15</c:f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4587792"/>
        <c:axId val="154588352"/>
      </c:barChart>
      <c:catAx>
        <c:axId val="15458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4588352"/>
        <c:crosses val="autoZero"/>
        <c:auto val="1"/>
        <c:lblAlgn val="ctr"/>
        <c:lblOffset val="100"/>
        <c:tickLblSkip val="1"/>
        <c:noMultiLvlLbl val="0"/>
      </c:catAx>
      <c:valAx>
        <c:axId val="154588352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low"/>
        <c:spPr>
          <a:noFill/>
          <a:ln>
            <a:solidFill>
              <a:schemeClr val="tx2"/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4587792"/>
        <c:crossesAt val="1"/>
        <c:crossBetween val="between"/>
        <c:majorUnit val="2"/>
        <c:min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671384132098067E-2"/>
          <c:y val="0.12224748558903414"/>
          <c:w val="0.90591939917883169"/>
          <c:h val="0.6544218366036088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Forecast as @ Oct16</c:v>
                </c:pt>
              </c:strCache>
            </c:strRef>
          </c:tx>
          <c:spPr>
            <a:solidFill>
              <a:srgbClr val="FF0000"/>
            </a:solidFill>
            <a:ln w="317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3175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 w="3175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 w="3175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 w="3175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 w="3175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 w="3175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 w="3175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</c:dPt>
          <c:dLbls>
            <c:dLbl>
              <c:idx val="1"/>
              <c:layout>
                <c:manualLayout>
                  <c:x val="5.7378548081020771E-3"/>
                  <c:y val="-1.3067554368614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2862227216113706E-3"/>
                  <c:y val="-2.08592122785627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000139831973474E-3"/>
                  <c:y val="8.0128802870540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1551501256624092E-3"/>
                  <c:y val="-1.3961447113318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8344776852228665E-3"/>
                  <c:y val="-8.4087654479457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5.937859135279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5.6862367048087174E-3"/>
                  <c:y val="1.1279768879207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8689274040510386E-3"/>
                  <c:y val="-2.2868220145075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0"/>
                  <c:y val="2.4695833534731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AGRI</c:v>
                </c:pt>
                <c:pt idx="1">
                  <c:v>FISH</c:v>
                </c:pt>
                <c:pt idx="2">
                  <c:v>FORESTRY</c:v>
                </c:pt>
                <c:pt idx="4">
                  <c:v>MANU</c:v>
                </c:pt>
                <c:pt idx="5">
                  <c:v>CONS</c:v>
                </c:pt>
                <c:pt idx="6">
                  <c:v>MINING</c:v>
                </c:pt>
                <c:pt idx="7">
                  <c:v>ELEC &amp; WATER</c:v>
                </c:pt>
                <c:pt idx="9">
                  <c:v>FINANCIAL</c:v>
                </c:pt>
                <c:pt idx="10">
                  <c:v>TRANS</c:v>
                </c:pt>
                <c:pt idx="11">
                  <c:v>WH &amp; RETAIL</c:v>
                </c:pt>
                <c:pt idx="12">
                  <c:v>ACCOM</c:v>
                </c:pt>
                <c:pt idx="13">
                  <c:v>INFO &amp; COM</c:v>
                </c:pt>
                <c:pt idx="14">
                  <c:v>PUB ADMIN</c:v>
                </c:pt>
                <c:pt idx="15">
                  <c:v>EDU</c:v>
                </c:pt>
                <c:pt idx="16">
                  <c:v>PROF</c:v>
                </c:pt>
                <c:pt idx="17">
                  <c:v>OTHER SER</c:v>
                </c:pt>
              </c:strCache>
            </c:strRef>
          </c:cat>
          <c:val>
            <c:numRef>
              <c:f>Sheet1!$C$2:$C$19</c:f>
              <c:numCache>
                <c:formatCode>0.00</c:formatCode>
                <c:ptCount val="18"/>
                <c:pt idx="0">
                  <c:v>0.31212365485893706</c:v>
                </c:pt>
                <c:pt idx="1">
                  <c:v>2.213816104933114E-2</c:v>
                </c:pt>
                <c:pt idx="2">
                  <c:v>9.1616099860025359E-3</c:v>
                </c:pt>
                <c:pt idx="4">
                  <c:v>0.56422857214306377</c:v>
                </c:pt>
                <c:pt idx="5">
                  <c:v>0.32882170429532176</c:v>
                </c:pt>
                <c:pt idx="6">
                  <c:v>3.7735094254417678E-2</c:v>
                </c:pt>
                <c:pt idx="7">
                  <c:v>0.10462099866501558</c:v>
                </c:pt>
                <c:pt idx="9">
                  <c:v>0.38816482898447452</c:v>
                </c:pt>
                <c:pt idx="10">
                  <c:v>0.36963694850972978</c:v>
                </c:pt>
                <c:pt idx="11">
                  <c:v>0.36653782120871325</c:v>
                </c:pt>
                <c:pt idx="12">
                  <c:v>0.32103775133713019</c:v>
                </c:pt>
                <c:pt idx="13">
                  <c:v>0.20416773955895168</c:v>
                </c:pt>
                <c:pt idx="14">
                  <c:v>0.14919001390565129</c:v>
                </c:pt>
                <c:pt idx="15">
                  <c:v>0.14568549117020987</c:v>
                </c:pt>
                <c:pt idx="16">
                  <c:v>9.213879158215238E-2</c:v>
                </c:pt>
                <c:pt idx="17">
                  <c:v>0.13961675253653549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axId val="154591712"/>
        <c:axId val="154592272"/>
      </c:barChart>
      <c:catAx>
        <c:axId val="15459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38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5459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459227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endParaRPr lang="en-US" sz="2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6835490902620227E-2"/>
              <c:y val="3.3372375620754811E-2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43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54591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solidFill>
        <a:schemeClr val="tx2"/>
      </a:solidFill>
    </a:ln>
  </c:spPr>
  <c:txPr>
    <a:bodyPr/>
    <a:lstStyle/>
    <a:p>
      <a:pPr>
        <a:defRPr sz="1200" b="1" i="0" u="none" strike="noStrike" baseline="0">
          <a:solidFill>
            <a:schemeClr val="accent1">
              <a:lumMod val="50000"/>
            </a:schemeClr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077201550180834E-2"/>
          <c:y val="0.159210828618743"/>
          <c:w val="0.89124428188091342"/>
          <c:h val="0.74547376181550928"/>
        </c:manualLayout>
      </c:layout>
      <c:barChart>
        <c:barDir val="col"/>
        <c:grouping val="clustered"/>
        <c:varyColors val="0"/>
        <c:ser>
          <c:idx val="1"/>
          <c:order val="1"/>
          <c:tx>
            <c:v>Monthly % Change</c:v>
          </c:tx>
          <c:spPr>
            <a:solidFill>
              <a:srgbClr val="31859C"/>
            </a:solidFill>
            <a:ln w="3175">
              <a:noFill/>
            </a:ln>
          </c:spPr>
          <c:invertIfNegative val="0"/>
          <c:cat>
            <c:numRef>
              <c:f>'Inflation Overall'!$A$15:$A$100</c:f>
              <c:numCache>
                <c:formatCode>General</c:formatCode>
                <c:ptCount val="86"/>
                <c:pt idx="0">
                  <c:v>2010</c:v>
                </c:pt>
                <c:pt idx="12">
                  <c:v>2011</c:v>
                </c:pt>
                <c:pt idx="24">
                  <c:v>2012</c:v>
                </c:pt>
                <c:pt idx="36">
                  <c:v>2013</c:v>
                </c:pt>
                <c:pt idx="48">
                  <c:v>2014</c:v>
                </c:pt>
                <c:pt idx="60">
                  <c:v>2015</c:v>
                </c:pt>
                <c:pt idx="72">
                  <c:v>2016</c:v>
                </c:pt>
                <c:pt idx="84">
                  <c:v>2017</c:v>
                </c:pt>
              </c:numCache>
            </c:numRef>
          </c:cat>
          <c:val>
            <c:numRef>
              <c:f>'Inflation Overall'!$C$15:$C$100</c:f>
              <c:numCache>
                <c:formatCode>0.0</c:formatCode>
                <c:ptCount val="86"/>
                <c:pt idx="0">
                  <c:v>9.4607379375588607E-2</c:v>
                </c:pt>
                <c:pt idx="1">
                  <c:v>1.3232514177693844</c:v>
                </c:pt>
                <c:pt idx="2">
                  <c:v>-2.145522388059689</c:v>
                </c:pt>
                <c:pt idx="3">
                  <c:v>0.5719733079122733</c:v>
                </c:pt>
                <c:pt idx="4">
                  <c:v>2.2748815165876834</c:v>
                </c:pt>
                <c:pt idx="5">
                  <c:v>-1.9462465245597826</c:v>
                </c:pt>
                <c:pt idx="6">
                  <c:v>0.75614366729679716</c:v>
                </c:pt>
                <c:pt idx="7">
                  <c:v>0.46904315196995583</c:v>
                </c:pt>
                <c:pt idx="8">
                  <c:v>-0.28011204481791196</c:v>
                </c:pt>
                <c:pt idx="9">
                  <c:v>0</c:v>
                </c:pt>
                <c:pt idx="10">
                  <c:v>2.8089887640449405</c:v>
                </c:pt>
                <c:pt idx="11">
                  <c:v>-0.27322404371584241</c:v>
                </c:pt>
                <c:pt idx="12">
                  <c:v>2.7397260273972677</c:v>
                </c:pt>
                <c:pt idx="13">
                  <c:v>0.26666666666666572</c:v>
                </c:pt>
                <c:pt idx="14">
                  <c:v>0.17730496453897615</c:v>
                </c:pt>
                <c:pt idx="15">
                  <c:v>0.88495575221239164</c:v>
                </c:pt>
                <c:pt idx="16">
                  <c:v>0.43859649122808264</c:v>
                </c:pt>
                <c:pt idx="17">
                  <c:v>0.96069868995634522</c:v>
                </c:pt>
                <c:pt idx="18">
                  <c:v>0.25951557093426914</c:v>
                </c:pt>
                <c:pt idx="19">
                  <c:v>-8.6281276962893116E-2</c:v>
                </c:pt>
                <c:pt idx="20">
                  <c:v>-0.60449050086357659</c:v>
                </c:pt>
                <c:pt idx="21">
                  <c:v>-8.6880973066882916E-2</c:v>
                </c:pt>
                <c:pt idx="22">
                  <c:v>1.3043478260869534</c:v>
                </c:pt>
                <c:pt idx="23">
                  <c:v>-8.5836909871233047E-2</c:v>
                </c:pt>
                <c:pt idx="24">
                  <c:v>0.17182130584190247</c:v>
                </c:pt>
                <c:pt idx="25">
                  <c:v>1.5437392795883511</c:v>
                </c:pt>
                <c:pt idx="26">
                  <c:v>-0.33783783783785282</c:v>
                </c:pt>
                <c:pt idx="27">
                  <c:v>1.7796610169491487</c:v>
                </c:pt>
                <c:pt idx="28">
                  <c:v>-0.9991673605328657</c:v>
                </c:pt>
                <c:pt idx="29">
                  <c:v>0.33641715727500809</c:v>
                </c:pt>
                <c:pt idx="30">
                  <c:v>-0.41911148365466033</c:v>
                </c:pt>
                <c:pt idx="31">
                  <c:v>-0.25252525252524549</c:v>
                </c:pt>
                <c:pt idx="32">
                  <c:v>0</c:v>
                </c:pt>
                <c:pt idx="33">
                  <c:v>0.16877637130801304</c:v>
                </c:pt>
                <c:pt idx="34">
                  <c:v>0.25273799494524951</c:v>
                </c:pt>
                <c:pt idx="35">
                  <c:v>0.33613445378153983</c:v>
                </c:pt>
                <c:pt idx="36">
                  <c:v>1.926298157453914</c:v>
                </c:pt>
                <c:pt idx="37">
                  <c:v>0.24650780608052969</c:v>
                </c:pt>
                <c:pt idx="38">
                  <c:v>0.57377049180328754</c:v>
                </c:pt>
                <c:pt idx="39">
                  <c:v>-0.57049714751428837</c:v>
                </c:pt>
                <c:pt idx="40">
                  <c:v>-8.1967213114737092E-2</c:v>
                </c:pt>
                <c:pt idx="41">
                  <c:v>-0.49220672682527322</c:v>
                </c:pt>
                <c:pt idx="42">
                  <c:v>-0.16488046166529102</c:v>
                </c:pt>
                <c:pt idx="43">
                  <c:v>0.33030553261768603</c:v>
                </c:pt>
                <c:pt idx="44">
                  <c:v>0.57613168724279262</c:v>
                </c:pt>
                <c:pt idx="45">
                  <c:v>0.32733224222585022</c:v>
                </c:pt>
                <c:pt idx="46">
                  <c:v>0.40783034257749762</c:v>
                </c:pt>
                <c:pt idx="47">
                  <c:v>0.32493907392363042</c:v>
                </c:pt>
                <c:pt idx="48">
                  <c:v>0.80971659919029548</c:v>
                </c:pt>
                <c:pt idx="49">
                  <c:v>-1.7670682730923772</c:v>
                </c:pt>
                <c:pt idx="50">
                  <c:v>0.16353229762877675</c:v>
                </c:pt>
                <c:pt idx="51">
                  <c:v>-0.32653061224490898</c:v>
                </c:pt>
                <c:pt idx="52">
                  <c:v>0.65520065520065884</c:v>
                </c:pt>
                <c:pt idx="53">
                  <c:v>-0.24410089503662391</c:v>
                </c:pt>
                <c:pt idx="54">
                  <c:v>-0.40783034257748341</c:v>
                </c:pt>
                <c:pt idx="55">
                  <c:v>0.24570024570024884</c:v>
                </c:pt>
                <c:pt idx="56">
                  <c:v>0.3</c:v>
                </c:pt>
                <c:pt idx="57">
                  <c:v>0.32626427406199809</c:v>
                </c:pt>
                <c:pt idx="58">
                  <c:v>-0.16260162601628281</c:v>
                </c:pt>
                <c:pt idx="59">
                  <c:v>0.65146579804562066</c:v>
                </c:pt>
                <c:pt idx="60">
                  <c:v>0.92419768069038355</c:v>
                </c:pt>
                <c:pt idx="61">
                  <c:v>9.1996320147174515E-2</c:v>
                </c:pt>
                <c:pt idx="62">
                  <c:v>0.45955882352942012</c:v>
                </c:pt>
                <c:pt idx="63">
                  <c:v>-1.1893870082342062</c:v>
                </c:pt>
                <c:pt idx="64">
                  <c:v>-0.27777777777777146</c:v>
                </c:pt>
                <c:pt idx="65">
                  <c:v>0</c:v>
                </c:pt>
                <c:pt idx="66">
                  <c:v>0.18570102135562649</c:v>
                </c:pt>
                <c:pt idx="67">
                  <c:v>9.2678405931408747E-2</c:v>
                </c:pt>
                <c:pt idx="68">
                  <c:v>0.3703703703703809</c:v>
                </c:pt>
                <c:pt idx="69">
                  <c:v>0.27675276752768241</c:v>
                </c:pt>
                <c:pt idx="70">
                  <c:v>0.2</c:v>
                </c:pt>
                <c:pt idx="71">
                  <c:v>0.5</c:v>
                </c:pt>
                <c:pt idx="72">
                  <c:v>-0.5</c:v>
                </c:pt>
                <c:pt idx="73" formatCode="General">
                  <c:v>1.1000000000000001</c:v>
                </c:pt>
                <c:pt idx="74" formatCode="General">
                  <c:v>0.1</c:v>
                </c:pt>
                <c:pt idx="75" formatCode="General">
                  <c:v>1.7</c:v>
                </c:pt>
                <c:pt idx="76" formatCode="General">
                  <c:v>1.1000000000000001</c:v>
                </c:pt>
                <c:pt idx="77">
                  <c:v>8.8261253309809717E-2</c:v>
                </c:pt>
                <c:pt idx="78">
                  <c:v>0.4</c:v>
                </c:pt>
                <c:pt idx="79">
                  <c:v>0.5</c:v>
                </c:pt>
                <c:pt idx="80">
                  <c:v>0.1</c:v>
                </c:pt>
                <c:pt idx="81">
                  <c:v>-0.61135371179040021</c:v>
                </c:pt>
                <c:pt idx="82" formatCode="General">
                  <c:v>-0.2</c:v>
                </c:pt>
                <c:pt idx="83" formatCode="General">
                  <c:v>0.1</c:v>
                </c:pt>
                <c:pt idx="84" formatCode="General">
                  <c:v>2.2999999999999998</c:v>
                </c:pt>
                <c:pt idx="85" formatCode="General">
                  <c:v>-0.1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176852752"/>
        <c:axId val="176853312"/>
      </c:barChart>
      <c:lineChart>
        <c:grouping val="standard"/>
        <c:varyColors val="0"/>
        <c:ser>
          <c:idx val="0"/>
          <c:order val="0"/>
          <c:tx>
            <c:strRef>
              <c:f>'Inflation Overall'!$D$2</c:f>
              <c:strCache>
                <c:ptCount val="1"/>
                <c:pt idx="0">
                  <c:v>Headline Inflation </c:v>
                </c:pt>
              </c:strCache>
            </c:strRef>
          </c:tx>
          <c:spPr>
            <a:ln w="28575" cap="flat">
              <a:solidFill>
                <a:srgbClr val="D74967"/>
              </a:solidFill>
            </a:ln>
          </c:spPr>
          <c:marker>
            <c:symbol val="none"/>
          </c:marker>
          <c:dLbls>
            <c:dLbl>
              <c:idx val="84"/>
              <c:layout>
                <c:manualLayout>
                  <c:x val="3.8424591738710897E-3"/>
                  <c:y val="5.09259352081392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5.5</a:t>
                    </a:r>
                    <a:endParaRPr lang="en-US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'Inflation Overall'!$A$15:$A$100</c:f>
              <c:numCache>
                <c:formatCode>General</c:formatCode>
                <c:ptCount val="86"/>
                <c:pt idx="0">
                  <c:v>2010</c:v>
                </c:pt>
                <c:pt idx="12">
                  <c:v>2011</c:v>
                </c:pt>
                <c:pt idx="24">
                  <c:v>2012</c:v>
                </c:pt>
                <c:pt idx="36">
                  <c:v>2013</c:v>
                </c:pt>
                <c:pt idx="48">
                  <c:v>2014</c:v>
                </c:pt>
                <c:pt idx="60">
                  <c:v>2015</c:v>
                </c:pt>
                <c:pt idx="72">
                  <c:v>2016</c:v>
                </c:pt>
                <c:pt idx="84">
                  <c:v>2017</c:v>
                </c:pt>
              </c:numCache>
            </c:numRef>
          </c:cat>
          <c:val>
            <c:numRef>
              <c:f>'Inflation Overall'!$D$15:$D$100</c:f>
              <c:numCache>
                <c:formatCode>0.0</c:formatCode>
                <c:ptCount val="86"/>
                <c:pt idx="0">
                  <c:v>4.7524752475247567</c:v>
                </c:pt>
                <c:pt idx="1">
                  <c:v>5.8242843040473815</c:v>
                </c:pt>
                <c:pt idx="2">
                  <c:v>4.6906187624750544</c:v>
                </c:pt>
                <c:pt idx="3">
                  <c:v>5.3946053946053922</c:v>
                </c:pt>
                <c:pt idx="4">
                  <c:v>6.6205533596838109</c:v>
                </c:pt>
                <c:pt idx="5">
                  <c:v>3.3203125</c:v>
                </c:pt>
                <c:pt idx="6">
                  <c:v>3.5957240038872555</c:v>
                </c:pt>
                <c:pt idx="7">
                  <c:v>1.6129032258064484</c:v>
                </c:pt>
                <c:pt idx="8">
                  <c:v>0.84985835694048717</c:v>
                </c:pt>
                <c:pt idx="9">
                  <c:v>0.84985835694048717</c:v>
                </c:pt>
                <c:pt idx="10">
                  <c:v>3.5849056603773448</c:v>
                </c:pt>
                <c:pt idx="11">
                  <c:v>3.5950804162724523</c:v>
                </c:pt>
                <c:pt idx="12">
                  <c:v>6.2</c:v>
                </c:pt>
                <c:pt idx="13">
                  <c:v>5.2</c:v>
                </c:pt>
                <c:pt idx="14">
                  <c:v>7.7</c:v>
                </c:pt>
                <c:pt idx="15">
                  <c:v>8.1</c:v>
                </c:pt>
                <c:pt idx="16">
                  <c:v>6.1</c:v>
                </c:pt>
                <c:pt idx="17">
                  <c:v>9.3000000000000007</c:v>
                </c:pt>
                <c:pt idx="18">
                  <c:v>8.8000000000000007</c:v>
                </c:pt>
                <c:pt idx="19">
                  <c:v>8.1</c:v>
                </c:pt>
                <c:pt idx="20">
                  <c:v>7.7</c:v>
                </c:pt>
                <c:pt idx="21">
                  <c:v>7.7</c:v>
                </c:pt>
                <c:pt idx="22">
                  <c:v>6.1</c:v>
                </c:pt>
                <c:pt idx="23">
                  <c:v>6.4</c:v>
                </c:pt>
                <c:pt idx="24">
                  <c:v>3.7</c:v>
                </c:pt>
                <c:pt idx="25">
                  <c:v>5</c:v>
                </c:pt>
                <c:pt idx="26">
                  <c:v>4.4000000000000004</c:v>
                </c:pt>
                <c:pt idx="27">
                  <c:v>5.3</c:v>
                </c:pt>
                <c:pt idx="28">
                  <c:v>3.9</c:v>
                </c:pt>
                <c:pt idx="29">
                  <c:v>3.2</c:v>
                </c:pt>
                <c:pt idx="30">
                  <c:v>2.5</c:v>
                </c:pt>
                <c:pt idx="31">
                  <c:v>2.2999999999999998</c:v>
                </c:pt>
                <c:pt idx="32">
                  <c:v>3</c:v>
                </c:pt>
                <c:pt idx="33">
                  <c:v>3.2</c:v>
                </c:pt>
                <c:pt idx="34">
                  <c:v>2.1</c:v>
                </c:pt>
                <c:pt idx="35">
                  <c:v>2.5</c:v>
                </c:pt>
                <c:pt idx="36">
                  <c:v>4.3</c:v>
                </c:pt>
                <c:pt idx="37">
                  <c:v>3</c:v>
                </c:pt>
                <c:pt idx="38">
                  <c:v>4</c:v>
                </c:pt>
                <c:pt idx="39">
                  <c:v>1.6</c:v>
                </c:pt>
                <c:pt idx="40">
                  <c:v>2.5</c:v>
                </c:pt>
                <c:pt idx="41">
                  <c:v>1.7</c:v>
                </c:pt>
                <c:pt idx="42">
                  <c:v>1.9</c:v>
                </c:pt>
                <c:pt idx="43">
                  <c:v>2.5</c:v>
                </c:pt>
                <c:pt idx="44">
                  <c:v>3.1</c:v>
                </c:pt>
                <c:pt idx="45">
                  <c:v>3.3</c:v>
                </c:pt>
                <c:pt idx="46">
                  <c:v>3.4</c:v>
                </c:pt>
                <c:pt idx="47">
                  <c:v>3.4</c:v>
                </c:pt>
                <c:pt idx="48">
                  <c:v>2.2999999999999998</c:v>
                </c:pt>
                <c:pt idx="49">
                  <c:v>0.2</c:v>
                </c:pt>
                <c:pt idx="50">
                  <c:v>-0.2</c:v>
                </c:pt>
                <c:pt idx="51">
                  <c:v>0.1</c:v>
                </c:pt>
                <c:pt idx="52">
                  <c:v>0.8</c:v>
                </c:pt>
                <c:pt idx="53">
                  <c:v>1.1000000000000001</c:v>
                </c:pt>
                <c:pt idx="54">
                  <c:v>0.8</c:v>
                </c:pt>
                <c:pt idx="55">
                  <c:v>0.7</c:v>
                </c:pt>
                <c:pt idx="56">
                  <c:v>0.3</c:v>
                </c:pt>
                <c:pt idx="57">
                  <c:v>0.3</c:v>
                </c:pt>
                <c:pt idx="58">
                  <c:v>-0.2</c:v>
                </c:pt>
                <c:pt idx="59">
                  <c:v>0.1</c:v>
                </c:pt>
                <c:pt idx="60">
                  <c:v>0.2</c:v>
                </c:pt>
                <c:pt idx="61">
                  <c:v>2.1</c:v>
                </c:pt>
                <c:pt idx="62">
                  <c:v>2.4</c:v>
                </c:pt>
                <c:pt idx="63">
                  <c:v>1.5</c:v>
                </c:pt>
                <c:pt idx="64">
                  <c:v>0.6</c:v>
                </c:pt>
                <c:pt idx="65">
                  <c:v>0.8</c:v>
                </c:pt>
                <c:pt idx="66">
                  <c:v>1.4</c:v>
                </c:pt>
                <c:pt idx="67">
                  <c:v>1.3</c:v>
                </c:pt>
                <c:pt idx="68">
                  <c:v>1.5</c:v>
                </c:pt>
                <c:pt idx="69">
                  <c:v>1.4</c:v>
                </c:pt>
                <c:pt idx="70">
                  <c:v>1.8</c:v>
                </c:pt>
                <c:pt idx="71">
                  <c:v>1.6</c:v>
                </c:pt>
                <c:pt idx="72">
                  <c:v>0.2</c:v>
                </c:pt>
                <c:pt idx="73">
                  <c:v>1.2</c:v>
                </c:pt>
                <c:pt idx="74">
                  <c:v>0.8</c:v>
                </c:pt>
                <c:pt idx="75">
                  <c:v>3.8</c:v>
                </c:pt>
                <c:pt idx="76">
                  <c:v>5.2</c:v>
                </c:pt>
                <c:pt idx="77">
                  <c:v>5.3</c:v>
                </c:pt>
                <c:pt idx="78">
                  <c:v>5.5</c:v>
                </c:pt>
                <c:pt idx="79">
                  <c:v>5.9</c:v>
                </c:pt>
                <c:pt idx="80">
                  <c:v>5.6</c:v>
                </c:pt>
                <c:pt idx="81">
                  <c:v>4.7</c:v>
                </c:pt>
                <c:pt idx="82">
                  <c:v>4.3</c:v>
                </c:pt>
                <c:pt idx="83">
                  <c:v>3.9</c:v>
                </c:pt>
                <c:pt idx="84">
                  <c:v>6.8</c:v>
                </c:pt>
                <c:pt idx="85">
                  <c:v>5.5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852752"/>
        <c:axId val="176853312"/>
      </c:lineChart>
      <c:catAx>
        <c:axId val="17685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6853312"/>
        <c:crosses val="autoZero"/>
        <c:auto val="1"/>
        <c:lblAlgn val="ctr"/>
        <c:lblOffset val="100"/>
        <c:noMultiLvlLbl val="0"/>
      </c:catAx>
      <c:valAx>
        <c:axId val="176853312"/>
        <c:scaling>
          <c:orientation val="minMax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AU"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1.697244094488189E-2"/>
              <c:y val="5.0741469816272977E-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spPr>
          <a:ln w="3175">
            <a:noFill/>
          </a:ln>
        </c:spPr>
        <c:txPr>
          <a:bodyPr/>
          <a:lstStyle/>
          <a:p>
            <a:pPr>
              <a:defRPr b="1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6852752"/>
        <c:crosses val="autoZero"/>
        <c:crossBetween val="between"/>
      </c:valAx>
      <c:spPr>
        <a:ln w="3175" cmpd="sng"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3936832895888013"/>
          <c:y val="5.3362515540820554E-2"/>
          <c:w val="0.7243933727034122"/>
          <c:h val="7.9856333747755207E-2"/>
        </c:manualLayout>
      </c:layout>
      <c:overlay val="0"/>
      <c:txPr>
        <a:bodyPr/>
        <a:lstStyle/>
        <a:p>
          <a:pPr>
            <a:defRPr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>
      <a:solidFill>
        <a:schemeClr val="accent1"/>
      </a:solidFill>
    </a:ln>
  </c:spPr>
  <c:txPr>
    <a:bodyPr/>
    <a:lstStyle/>
    <a:p>
      <a:pPr>
        <a:defRPr sz="1400" b="0">
          <a:solidFill>
            <a:schemeClr val="tx2"/>
          </a:solidFill>
          <a:latin typeface="Calibri" panose="020F0502020204030204" pitchFamily="34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819171089725371E-2"/>
          <c:y val="0.11566307447320669"/>
          <c:w val="0.87561307172826297"/>
          <c:h val="0.77867813885224124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RBF Holdings </c:v>
                </c:pt>
              </c:strCache>
            </c:strRef>
          </c:tx>
          <c:spPr>
            <a:solidFill>
              <a:srgbClr val="31859C"/>
            </a:solidFill>
            <a:ln w="3175">
              <a:noFill/>
            </a:ln>
          </c:spPr>
          <c:invertIfNegative val="0"/>
          <c:dLbls>
            <c:dLbl>
              <c:idx val="6"/>
              <c:layout>
                <c:manualLayout>
                  <c:x val="-5.8842839347697006E-3"/>
                  <c:y val="-0.2074257952820056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Sheet1!$B$1:$S$1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Feb 2017</c:v>
                </c:pt>
              </c:strCache>
            </c:strRef>
          </c:cat>
          <c:val>
            <c:numRef>
              <c:f>Sheet1!$B$2:$S$2</c:f>
              <c:numCache>
                <c:formatCode>General</c:formatCode>
                <c:ptCount val="13"/>
                <c:pt idx="0">
                  <c:v>549.1</c:v>
                </c:pt>
                <c:pt idx="1">
                  <c:v>515.4</c:v>
                </c:pt>
                <c:pt idx="2" formatCode="0.0">
                  <c:v>804.6</c:v>
                </c:pt>
                <c:pt idx="3">
                  <c:v>558.69500000000005</c:v>
                </c:pt>
                <c:pt idx="4" formatCode="0.0">
                  <c:v>1090.6219999999998</c:v>
                </c:pt>
                <c:pt idx="5">
                  <c:v>1302.7</c:v>
                </c:pt>
                <c:pt idx="6" formatCode="0.0">
                  <c:v>1512.5230000000001</c:v>
                </c:pt>
                <c:pt idx="7" formatCode="0.0">
                  <c:v>1635.5</c:v>
                </c:pt>
                <c:pt idx="8" formatCode="0.0">
                  <c:v>1778.0925472100002</c:v>
                </c:pt>
                <c:pt idx="9" formatCode="0.0">
                  <c:v>1810.7</c:v>
                </c:pt>
                <c:pt idx="10" formatCode="0.0">
                  <c:v>1944.2550000000001</c:v>
                </c:pt>
                <c:pt idx="11" formatCode="0.0">
                  <c:v>1922</c:v>
                </c:pt>
                <c:pt idx="12" formatCode="0.0">
                  <c:v>1975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Forecasts </c:v>
                </c:pt>
              </c:strCache>
            </c:strRef>
          </c:tx>
          <c:spPr>
            <a:solidFill>
              <a:srgbClr val="E6B9B8"/>
            </a:solidFill>
            <a:ln w="3175">
              <a:noFill/>
            </a:ln>
          </c:spPr>
          <c:invertIfNegative val="0"/>
          <c:dLbls>
            <c:dLbl>
              <c:idx val="9"/>
              <c:layout>
                <c:manualLayout>
                  <c:x val="-2.2643956501851095E-3"/>
                  <c:y val="-0.36154530207493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5866716798912477E-3"/>
                  <c:y val="-0.365090215471064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3.3965523192766131E-3"/>
                  <c:y val="-0.27542981335407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4.7522542714919496E-3"/>
                  <c:y val="-0.21990241824982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Sheet1!$B$1:$S$1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Feb 2017</c:v>
                </c:pt>
              </c:strCache>
            </c:strRef>
          </c:cat>
          <c:val>
            <c:numRef>
              <c:f>Sheet1!$B$3:$S$3</c:f>
              <c:numCache>
                <c:formatCode>General</c:formatCode>
                <c:ptCount val="13"/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9"/>
              <c:layout>
                <c:manualLayout>
                  <c:x val="-1.4903129657234035E-3"/>
                  <c:y val="-0.312206572770034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4903129657234035E-3"/>
                  <c:y val="-0.20422535211268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4903129657232975E-3"/>
                  <c:y val="-9.6244131455398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8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Sheet1!$B$1:$S$1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Feb 2017</c:v>
                </c:pt>
              </c:strCache>
            </c:strRef>
          </c:cat>
          <c:val>
            <c:numRef>
              <c:f>Sheet1!$B$4:$S$4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77214672"/>
        <c:axId val="177215232"/>
      </c:barChart>
      <c:lineChart>
        <c:grouping val="standard"/>
        <c:varyColors val="0"/>
        <c:ser>
          <c:idx val="3"/>
          <c:order val="3"/>
          <c:tx>
            <c:strRef>
              <c:f>Sheet1!$A$6</c:f>
              <c:strCache>
                <c:ptCount val="1"/>
                <c:pt idx="0">
                  <c:v>Months of Imports (goods)</c:v>
                </c:pt>
              </c:strCache>
            </c:strRef>
          </c:tx>
          <c:spPr>
            <a:ln w="41275">
              <a:solidFill>
                <a:schemeClr val="bg1"/>
              </a:solidFill>
              <a:prstDash val="dash"/>
            </a:ln>
          </c:spPr>
          <c:marker>
            <c:symbol val="none"/>
          </c:marker>
          <c:cat>
            <c:strRef>
              <c:f>Sheet1!$B$1:$S$1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Feb 2017</c:v>
                </c:pt>
              </c:strCache>
            </c:strRef>
          </c:cat>
          <c:val>
            <c:numRef>
              <c:f>Sheet1!$B$6:$S$6</c:f>
            </c:numRef>
          </c:val>
          <c:smooth val="0"/>
        </c:ser>
        <c:ser>
          <c:idx val="5"/>
          <c:order val="4"/>
          <c:tx>
            <c:strRef>
              <c:f>Sheet1!$A$7</c:f>
              <c:strCache>
                <c:ptCount val="1"/>
                <c:pt idx="0">
                  <c:v>Retained Imports Cover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3750498947894664E-2"/>
                  <c:y val="-3.1129180091100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105853866356795E-2"/>
                  <c:y val="-3.9947644706143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750498947894685E-2"/>
                  <c:y val="-2.52502036810724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750498947894664E-2"/>
                  <c:y val="-6.3463550346257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932279768511353E-2"/>
                  <c:y val="-1.734298040958466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576924850049219E-2"/>
                  <c:y val="-2.5250203681072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6692640915279581E-2"/>
                  <c:y val="-2.81896918860867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9634782882664367E-2"/>
                  <c:y val="-3.11291800911009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1105853866356791E-2"/>
                  <c:y val="-3.1129180091101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5295123480771821E-2"/>
                  <c:y val="-2.2068149835203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6468697578617162E-2"/>
                  <c:y val="-4.26445672703033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295404721047314E-2"/>
                  <c:y val="-6.29228399478770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Sheet1!$B$1:$S$1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Feb 2017</c:v>
                </c:pt>
              </c:strCache>
            </c:strRef>
          </c:cat>
          <c:val>
            <c:numRef>
              <c:f>Sheet1!$B$7:$S$7</c:f>
              <c:numCache>
                <c:formatCode>0.0</c:formatCode>
                <c:ptCount val="13"/>
                <c:pt idx="0">
                  <c:v>2.2904644947335493</c:v>
                </c:pt>
                <c:pt idx="1">
                  <c:v>1.9181058703135176</c:v>
                </c:pt>
                <c:pt idx="2">
                  <c:v>3.2558133261397355</c:v>
                </c:pt>
                <c:pt idx="3">
                  <c:v>1.8623166666666668</c:v>
                </c:pt>
                <c:pt idx="4">
                  <c:v>4.361034321892701</c:v>
                </c:pt>
                <c:pt idx="5">
                  <c:v>4.7350820863875942</c:v>
                </c:pt>
                <c:pt idx="6">
                  <c:v>5.3096350360621631</c:v>
                </c:pt>
                <c:pt idx="7">
                  <c:v>5.6809158586290431</c:v>
                </c:pt>
                <c:pt idx="8">
                  <c:v>5.8291745619385864</c:v>
                </c:pt>
                <c:pt idx="9">
                  <c:v>4.7</c:v>
                </c:pt>
                <c:pt idx="10">
                  <c:v>5.9</c:v>
                </c:pt>
                <c:pt idx="11">
                  <c:v>5.4</c:v>
                </c:pt>
                <c:pt idx="12">
                  <c:v>5.2</c:v>
                </c:pt>
              </c:numCache>
            </c:numRef>
          </c:val>
          <c:smooth val="1"/>
        </c:ser>
        <c:ser>
          <c:idx val="6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7030A0"/>
              </a:solidFill>
              <a:prstDash val="sysDash"/>
            </a:ln>
          </c:spPr>
          <c:marker>
            <c:symbol val="none"/>
          </c:marker>
          <c:cat>
            <c:strRef>
              <c:f>Sheet1!$B$1:$S$1</c:f>
              <c:strCach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Feb 2017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216352"/>
        <c:axId val="177215792"/>
      </c:lineChart>
      <c:catAx>
        <c:axId val="17721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7721523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772152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F$M</a:t>
                </a:r>
              </a:p>
            </c:rich>
          </c:tx>
          <c:layout>
            <c:manualLayout>
              <c:xMode val="edge"/>
              <c:yMode val="edge"/>
              <c:x val="9.2662135181820239E-3"/>
              <c:y val="2.69796272564208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77214672"/>
        <c:crosses val="autoZero"/>
        <c:crossBetween val="between"/>
      </c:valAx>
      <c:valAx>
        <c:axId val="177215792"/>
        <c:scaling>
          <c:orientation val="minMax"/>
          <c:max val="7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Months </a:t>
                </a:r>
              </a:p>
              <a:p>
                <a:pPr>
                  <a:defRPr/>
                </a:pPr>
                <a:r>
                  <a:rPr lang="en-US" dirty="0" smtClean="0"/>
                  <a:t>of Imports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90116809116809116"/>
              <c:y val="1.5752955627179138E-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spPr>
          <a:ln w="3175">
            <a:solidFill>
              <a:schemeClr val="tx2"/>
            </a:solidFill>
          </a:ln>
        </c:spPr>
        <c:crossAx val="177216352"/>
        <c:crosses val="max"/>
        <c:crossBetween val="between"/>
      </c:valAx>
      <c:catAx>
        <c:axId val="177216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7215792"/>
        <c:crosses val="autoZero"/>
        <c:auto val="0"/>
        <c:lblAlgn val="ctr"/>
        <c:lblOffset val="100"/>
        <c:noMultiLvlLbl val="0"/>
      </c:catAx>
      <c:spPr>
        <a:noFill/>
        <a:ln w="23452">
          <a:noFill/>
        </a:ln>
      </c:spPr>
    </c:plotArea>
    <c:plotVisOnly val="1"/>
    <c:dispBlanksAs val="gap"/>
    <c:showDLblsOverMax val="0"/>
  </c:chart>
  <c:spPr>
    <a:noFill/>
    <a:ln>
      <a:solidFill>
        <a:schemeClr val="tx1"/>
      </a:solidFill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046530367914537E-2"/>
          <c:y val="0.11178532370953631"/>
          <c:w val="0.88705656858682136"/>
          <c:h val="0.790105533683289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40893846602508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2016-17 (B)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1322.56787936</c:v>
                </c:pt>
                <c:pt idx="1">
                  <c:v>1390.4359522200002</c:v>
                </c:pt>
                <c:pt idx="2">
                  <c:v>1558.5098787000002</c:v>
                </c:pt>
                <c:pt idx="3">
                  <c:v>1505.2507724900001</c:v>
                </c:pt>
                <c:pt idx="4">
                  <c:v>1426.7592877</c:v>
                </c:pt>
                <c:pt idx="5">
                  <c:v>1644.6708469300002</c:v>
                </c:pt>
                <c:pt idx="6">
                  <c:v>1668.6907839299997</c:v>
                </c:pt>
                <c:pt idx="7">
                  <c:v>1898.2588814200001</c:v>
                </c:pt>
                <c:pt idx="8">
                  <c:v>2013.6734623100001</c:v>
                </c:pt>
                <c:pt idx="9">
                  <c:v>2136.3152880299999</c:v>
                </c:pt>
                <c:pt idx="10">
                  <c:v>2723.0958462100002</c:v>
                </c:pt>
                <c:pt idx="11">
                  <c:v>2981.7923260800003</c:v>
                </c:pt>
                <c:pt idx="12">
                  <c:v>3643.3560735156198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621424"/>
        <c:axId val="177621984"/>
      </c:barChart>
      <c:catAx>
        <c:axId val="17762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77621984"/>
        <c:crosses val="autoZero"/>
        <c:auto val="1"/>
        <c:lblAlgn val="ctr"/>
        <c:lblOffset val="100"/>
        <c:noMultiLvlLbl val="0"/>
      </c:catAx>
      <c:valAx>
        <c:axId val="1776219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77621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62278529898984E-2"/>
          <c:y val="9.4577236061567427E-2"/>
          <c:w val="0.89688428152230226"/>
          <c:h val="0.81882724160235476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Operating Revenue</c:v>
                </c:pt>
              </c:strCache>
            </c:strRef>
          </c:tx>
          <c:spPr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 (R)</c:v>
                </c:pt>
                <c:pt idx="12">
                  <c:v>2016-2017 (B)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1082.5999999999999</c:v>
                </c:pt>
                <c:pt idx="1">
                  <c:v>1121</c:v>
                </c:pt>
                <c:pt idx="2">
                  <c:v>1259.3</c:v>
                </c:pt>
                <c:pt idx="3">
                  <c:v>1277.5999999999999</c:v>
                </c:pt>
                <c:pt idx="4">
                  <c:v>1401.9</c:v>
                </c:pt>
                <c:pt idx="5">
                  <c:v>1326.6</c:v>
                </c:pt>
                <c:pt idx="6">
                  <c:v>1488.6</c:v>
                </c:pt>
                <c:pt idx="7">
                  <c:v>1759.7</c:v>
                </c:pt>
                <c:pt idx="8">
                  <c:v>1859.4</c:v>
                </c:pt>
                <c:pt idx="9">
                  <c:v>2044.5</c:v>
                </c:pt>
                <c:pt idx="10">
                  <c:v>2297.6</c:v>
                </c:pt>
                <c:pt idx="11">
                  <c:v>2537.1</c:v>
                </c:pt>
                <c:pt idx="12">
                  <c:v>2868.8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Operating Expenditure</c:v>
                </c:pt>
              </c:strCache>
            </c:strRef>
          </c:tx>
          <c:spPr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 (R)</c:v>
                </c:pt>
                <c:pt idx="12">
                  <c:v>2016-2017 (B)</c:v>
                </c:pt>
              </c:strCache>
            </c:strRef>
          </c:cat>
          <c:val>
            <c:numRef>
              <c:f>Sheet1!$C$2:$C$14</c:f>
              <c:numCache>
                <c:formatCode>0</c:formatCode>
                <c:ptCount val="13"/>
                <c:pt idx="0">
                  <c:v>1024.1382261899998</c:v>
                </c:pt>
                <c:pt idx="1">
                  <c:v>1076.1011834200001</c:v>
                </c:pt>
                <c:pt idx="2">
                  <c:v>1232.1790694600006</c:v>
                </c:pt>
                <c:pt idx="3">
                  <c:v>1202.8</c:v>
                </c:pt>
                <c:pt idx="4">
                  <c:v>1162.5683172099998</c:v>
                </c:pt>
                <c:pt idx="5">
                  <c:v>1258.2</c:v>
                </c:pt>
                <c:pt idx="6">
                  <c:v>1280.3009999999999</c:v>
                </c:pt>
                <c:pt idx="7">
                  <c:v>1359.7448999999999</c:v>
                </c:pt>
                <c:pt idx="8">
                  <c:v>1429.8</c:v>
                </c:pt>
                <c:pt idx="9">
                  <c:v>1508.3</c:v>
                </c:pt>
                <c:pt idx="10">
                  <c:v>1735.6</c:v>
                </c:pt>
                <c:pt idx="11">
                  <c:v>1938.9</c:v>
                </c:pt>
                <c:pt idx="12">
                  <c:v>2138.5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Operating Savings</c:v>
                </c:pt>
              </c:strCache>
            </c:strRef>
          </c:tx>
          <c:spPr>
            <a:gradFill rotWithShape="1">
              <a:gsLst>
                <a:gs pos="0">
                  <a:srgbClr val="9BBB59">
                    <a:shade val="51000"/>
                    <a:satMod val="130000"/>
                  </a:srgbClr>
                </a:gs>
                <a:gs pos="80000">
                  <a:srgbClr val="9BBB59">
                    <a:shade val="93000"/>
                    <a:satMod val="130000"/>
                  </a:srgbClr>
                </a:gs>
                <a:gs pos="100000">
                  <a:srgbClr val="9BBB5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2421209067776041E-2"/>
                  <c:y val="-3.7688442211055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106045338880334E-3"/>
                  <c:y val="-2.5125628140703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2.7638190954774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26511334720177E-3"/>
                  <c:y val="-3.7688442211055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6.030150753768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2.2613065326633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5526511334720177E-3"/>
                  <c:y val="-4.7738693467337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8.2914572864321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579534004160105E-3"/>
                  <c:y val="-9.2964824120603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5526511334720177E-3"/>
                  <c:y val="-0.11055276381909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385976780353004E-16"/>
                  <c:y val="-0.12060301507537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552651133472026E-2"/>
                  <c:y val="-0.11557788944723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1146129746848347E-2"/>
                  <c:y val="-0.12562814070351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solidFill>
                      <a:srgbClr val="00FF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 (R)</c:v>
                </c:pt>
                <c:pt idx="12">
                  <c:v>2016-2017 (B)</c:v>
                </c:pt>
              </c:strCache>
            </c:strRef>
          </c:cat>
          <c:val>
            <c:numRef>
              <c:f>Sheet1!$D$2:$D$14</c:f>
              <c:numCache>
                <c:formatCode>0</c:formatCode>
                <c:ptCount val="13"/>
                <c:pt idx="0">
                  <c:v>58.461773809999855</c:v>
                </c:pt>
                <c:pt idx="1">
                  <c:v>44.898816579999902</c:v>
                </c:pt>
                <c:pt idx="2">
                  <c:v>27.120930539999787</c:v>
                </c:pt>
                <c:pt idx="3">
                  <c:v>74.799999999999983</c:v>
                </c:pt>
                <c:pt idx="4">
                  <c:v>239.33168279000023</c:v>
                </c:pt>
                <c:pt idx="5">
                  <c:v>68.399999999999864</c:v>
                </c:pt>
                <c:pt idx="6">
                  <c:v>208.29899999999998</c:v>
                </c:pt>
                <c:pt idx="7">
                  <c:v>399.95510000000013</c:v>
                </c:pt>
                <c:pt idx="8">
                  <c:v>429.60000000000025</c:v>
                </c:pt>
                <c:pt idx="9">
                  <c:v>536.20000000000005</c:v>
                </c:pt>
                <c:pt idx="10">
                  <c:v>562</c:v>
                </c:pt>
                <c:pt idx="11">
                  <c:v>598.19999999999982</c:v>
                </c:pt>
                <c:pt idx="12">
                  <c:v>730.30000000000018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440912"/>
        <c:axId val="178441472"/>
      </c:areaChart>
      <c:catAx>
        <c:axId val="178440912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2707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 lang="en-AU" sz="1200"/>
            </a:pPr>
            <a:endParaRPr lang="en-US"/>
          </a:p>
        </c:txPr>
        <c:crossAx val="178441472"/>
        <c:crosses val="autoZero"/>
        <c:auto val="1"/>
        <c:lblAlgn val="ctr"/>
        <c:lblOffset val="100"/>
        <c:tickMarkSkip val="2"/>
        <c:noMultiLvlLbl val="0"/>
      </c:catAx>
      <c:valAx>
        <c:axId val="178441472"/>
        <c:scaling>
          <c:orientation val="minMax"/>
          <c:max val="254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2707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 lang="en-AU" sz="1365"/>
            </a:pPr>
            <a:endParaRPr lang="en-US"/>
          </a:p>
        </c:txPr>
        <c:crossAx val="178440912"/>
        <c:crosses val="autoZero"/>
        <c:crossBetween val="midCat"/>
      </c:valAx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2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046530367914537E-2"/>
          <c:y val="3.420301990067863E-2"/>
          <c:w val="0.88705656858682136"/>
          <c:h val="0.85712863166505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2016-17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83</c:v>
                </c:pt>
                <c:pt idx="1">
                  <c:v>82.54</c:v>
                </c:pt>
                <c:pt idx="2">
                  <c:v>85.3</c:v>
                </c:pt>
                <c:pt idx="3">
                  <c:v>86</c:v>
                </c:pt>
                <c:pt idx="4">
                  <c:v>83</c:v>
                </c:pt>
                <c:pt idx="5">
                  <c:v>78</c:v>
                </c:pt>
                <c:pt idx="6">
                  <c:v>79</c:v>
                </c:pt>
                <c:pt idx="7">
                  <c:v>72</c:v>
                </c:pt>
                <c:pt idx="8">
                  <c:v>73</c:v>
                </c:pt>
                <c:pt idx="9">
                  <c:v>72</c:v>
                </c:pt>
                <c:pt idx="10">
                  <c:v>65</c:v>
                </c:pt>
                <c:pt idx="11">
                  <c:v>64</c:v>
                </c:pt>
                <c:pt idx="12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Capital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2016-17</c:v>
                </c:pt>
              </c:strCache>
            </c:strRef>
          </c:cat>
          <c:val>
            <c:numRef>
              <c:f>Sheet1!$C$2:$C$14</c:f>
              <c:numCache>
                <c:formatCode>0</c:formatCode>
                <c:ptCount val="13"/>
                <c:pt idx="0">
                  <c:v>16.7</c:v>
                </c:pt>
                <c:pt idx="1">
                  <c:v>16.5</c:v>
                </c:pt>
                <c:pt idx="2">
                  <c:v>14.7</c:v>
                </c:pt>
                <c:pt idx="3">
                  <c:v>14.000000000000002</c:v>
                </c:pt>
                <c:pt idx="4">
                  <c:v>16</c:v>
                </c:pt>
                <c:pt idx="5">
                  <c:v>22</c:v>
                </c:pt>
                <c:pt idx="6">
                  <c:v>21</c:v>
                </c:pt>
                <c:pt idx="7">
                  <c:v>28.000000000000004</c:v>
                </c:pt>
                <c:pt idx="8">
                  <c:v>27</c:v>
                </c:pt>
                <c:pt idx="9">
                  <c:v>28.000000000000004</c:v>
                </c:pt>
                <c:pt idx="10">
                  <c:v>35</c:v>
                </c:pt>
                <c:pt idx="11">
                  <c:v>36</c:v>
                </c:pt>
                <c:pt idx="12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444272"/>
        <c:axId val="178444832"/>
      </c:barChart>
      <c:catAx>
        <c:axId val="17844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78444832"/>
        <c:crosses val="autoZero"/>
        <c:auto val="1"/>
        <c:lblAlgn val="ctr"/>
        <c:lblOffset val="100"/>
        <c:noMultiLvlLbl val="0"/>
      </c:catAx>
      <c:valAx>
        <c:axId val="1784448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78444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471958633375956"/>
          <c:y val="0.10687150519228575"/>
          <c:w val="0.35023023437859729"/>
          <c:h val="5.678839058161207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046530367914537E-2"/>
          <c:y val="0.11178532370953631"/>
          <c:w val="0.86074077911313718"/>
          <c:h val="0.70445738553514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Debt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2016-17 (B)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2280.1999999999998</c:v>
                </c:pt>
                <c:pt idx="1">
                  <c:v>2422.5</c:v>
                </c:pt>
                <c:pt idx="2">
                  <c:v>2863.1</c:v>
                </c:pt>
                <c:pt idx="3">
                  <c:v>2734.8</c:v>
                </c:pt>
                <c:pt idx="4">
                  <c:v>2886.9</c:v>
                </c:pt>
                <c:pt idx="5">
                  <c:v>3132.2</c:v>
                </c:pt>
                <c:pt idx="6">
                  <c:v>3383.1</c:v>
                </c:pt>
                <c:pt idx="7">
                  <c:v>3566.5</c:v>
                </c:pt>
                <c:pt idx="8">
                  <c:v>3679.5</c:v>
                </c:pt>
                <c:pt idx="9">
                  <c:v>3838.2999999999997</c:v>
                </c:pt>
                <c:pt idx="10">
                  <c:v>4083.3</c:v>
                </c:pt>
                <c:pt idx="11">
                  <c:v>4227.8999999999996</c:v>
                </c:pt>
                <c:pt idx="12">
                  <c:v>4969.3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489376"/>
        <c:axId val="179489936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 of GDP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023391812865497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735006973500697E-3"/>
                  <c:y val="8.658008658008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947001394700139E-2"/>
                  <c:y val="-2.1645021645021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5788005578800556E-3"/>
                  <c:y val="-1.7316017316017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2.083333333333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853801169590642E-2"/>
                  <c:y val="-2.083333333333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4619883040935672E-2"/>
                  <c:y val="-1.620370370370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8479532163742687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9005847953216373E-2"/>
                  <c:y val="-3.0092592592592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7476581117736853E-2"/>
                  <c:y val="-2.2095988001499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2016-17 (B)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48.31430700582878</c:v>
                </c:pt>
                <c:pt idx="1">
                  <c:v>47.646001013139752</c:v>
                </c:pt>
                <c:pt idx="2">
                  <c:v>53.302020144642547</c:v>
                </c:pt>
                <c:pt idx="3">
                  <c:v>49.876413389126725</c:v>
                </c:pt>
                <c:pt idx="4">
                  <c:v>51.414972672555258</c:v>
                </c:pt>
                <c:pt idx="5">
                  <c:v>55.791859902794627</c:v>
                </c:pt>
                <c:pt idx="6">
                  <c:v>56.156143749934081</c:v>
                </c:pt>
                <c:pt idx="7">
                  <c:v>52.692711684121576</c:v>
                </c:pt>
                <c:pt idx="8">
                  <c:v>51.681276246895159</c:v>
                </c:pt>
                <c:pt idx="9">
                  <c:v>49.6756311869201</c:v>
                </c:pt>
                <c:pt idx="10">
                  <c:v>47.741637497585842</c:v>
                </c:pt>
                <c:pt idx="11">
                  <c:v>46.314878513682267</c:v>
                </c:pt>
                <c:pt idx="12">
                  <c:v>48.6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491056"/>
        <c:axId val="179490496"/>
      </c:lineChart>
      <c:catAx>
        <c:axId val="17948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79489936"/>
        <c:crosses val="autoZero"/>
        <c:auto val="1"/>
        <c:lblAlgn val="ctr"/>
        <c:lblOffset val="100"/>
        <c:noMultiLvlLbl val="0"/>
      </c:catAx>
      <c:valAx>
        <c:axId val="179489936"/>
        <c:scaling>
          <c:orientation val="minMax"/>
          <c:max val="7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79489376"/>
        <c:crosses val="autoZero"/>
        <c:crossBetween val="between"/>
      </c:valAx>
      <c:valAx>
        <c:axId val="179490496"/>
        <c:scaling>
          <c:orientation val="minMax"/>
          <c:max val="6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79491056"/>
        <c:crosses val="max"/>
        <c:crossBetween val="between"/>
      </c:valAx>
      <c:catAx>
        <c:axId val="179491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9490496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0.03511</cdr:x>
      <cdr:y>0.08554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-24063" y="-1295401"/>
          <a:ext cx="320238" cy="475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A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0.08753</cdr:x>
      <cdr:y>0.2271</cdr:y>
    </cdr:from>
    <cdr:to>
      <cdr:x>0.20308</cdr:x>
      <cdr:y>0.28799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906257" y="1262604"/>
          <a:ext cx="1196305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Primary </a:t>
          </a:r>
          <a:endParaRPr lang="en-GB" sz="1600" b="1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0.32105</cdr:x>
      <cdr:y>0.2271</cdr:y>
    </cdr:from>
    <cdr:to>
      <cdr:x>0.43233</cdr:x>
      <cdr:y>0.28799</cdr:y>
    </cdr:to>
    <cdr:sp macro="" textlink="">
      <cdr:nvSpPr>
        <cdr:cNvPr id="3" name="TextBox 15"/>
        <cdr:cNvSpPr txBox="1"/>
      </cdr:nvSpPr>
      <cdr:spPr>
        <a:xfrm xmlns:a="http://schemas.openxmlformats.org/drawingml/2006/main">
          <a:off x="3323948" y="1262604"/>
          <a:ext cx="115212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Industry </a:t>
          </a:r>
          <a:endParaRPr lang="en-GB" sz="1600" b="1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0.62038</cdr:x>
      <cdr:y>0.2271</cdr:y>
    </cdr:from>
    <cdr:to>
      <cdr:x>0.73166</cdr:x>
      <cdr:y>0.28799</cdr:y>
    </cdr:to>
    <cdr:sp macro="" textlink="">
      <cdr:nvSpPr>
        <cdr:cNvPr id="4" name="TextBox 16"/>
        <cdr:cNvSpPr txBox="1"/>
      </cdr:nvSpPr>
      <cdr:spPr>
        <a:xfrm xmlns:a="http://schemas.openxmlformats.org/drawingml/2006/main">
          <a:off x="6423022" y="1262604"/>
          <a:ext cx="115212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Services </a:t>
          </a:r>
          <a:endParaRPr lang="en-GB" sz="1600" b="1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0.22805</cdr:x>
      <cdr:y>0.23589</cdr:y>
    </cdr:from>
    <cdr:to>
      <cdr:x>0.22805</cdr:x>
      <cdr:y>0.79171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2361076" y="1311468"/>
          <a:ext cx="0" cy="309019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0.48184</cdr:x>
      <cdr:y>0.22528</cdr:y>
    </cdr:from>
    <cdr:to>
      <cdr:x>0.48184</cdr:x>
      <cdr:y>0.7811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4988666" y="1252474"/>
          <a:ext cx="0" cy="309019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0.91782</cdr:x>
      <cdr:y>0.38889</cdr:y>
    </cdr:from>
    <cdr:to>
      <cdr:x>0.96824</cdr:x>
      <cdr:y>0.48148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5420" y="1512167"/>
          <a:ext cx="217839" cy="36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accent3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0.74472</cdr:x>
      <cdr:y>0.22895</cdr:y>
    </cdr:from>
    <cdr:to>
      <cdr:x>0.85365</cdr:x>
      <cdr:y>0.3131</cdr:y>
    </cdr:to>
    <cdr:sp macro="" textlink="">
      <cdr:nvSpPr>
        <cdr:cNvPr id="4" name="TextBox 8"/>
        <cdr:cNvSpPr txBox="1"/>
      </cdr:nvSpPr>
      <cdr:spPr>
        <a:xfrm xmlns:a="http://schemas.openxmlformats.org/drawingml/2006/main">
          <a:off x="7384256" y="1256110"/>
          <a:ext cx="1080120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200" b="1" dirty="0" smtClean="0"/>
            <a:t>TC Winston &amp; </a:t>
          </a:r>
          <a:r>
            <a: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Floods</a:t>
          </a:r>
          <a:endParaRPr lang="en-A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0.825</cdr:x>
      <cdr:y>0.28947</cdr:y>
    </cdr:from>
    <cdr:to>
      <cdr:x>0.85405</cdr:x>
      <cdr:y>0.4076</cdr:y>
    </cdr:to>
    <cdr:cxnSp macro="">
      <cdr:nvCxnSpPr>
        <cdr:cNvPr id="5" name="Straight Arrow Connector 4"/>
        <cdr:cNvCxnSpPr/>
      </cdr:nvCxnSpPr>
      <cdr:spPr>
        <a:xfrm xmlns:a="http://schemas.openxmlformats.org/drawingml/2006/main">
          <a:off x="7543799" y="1676399"/>
          <a:ext cx="265633" cy="684115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0.06263</cdr:x>
      <cdr:y>0.45171</cdr:y>
    </cdr:from>
    <cdr:to>
      <cdr:x>0.94124</cdr:x>
      <cdr:y>0.47546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586761" y="2398806"/>
          <a:ext cx="8231496" cy="126122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7030A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0.40278</cdr:y>
    </cdr:from>
    <cdr:to>
      <cdr:x>0.23932</cdr:x>
      <cdr:y>0.45833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90600" y="2209800"/>
          <a:ext cx="1143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Benchmark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0.03947</cdr:x>
      <cdr:y>0.01389</cdr:y>
    </cdr:from>
    <cdr:to>
      <cdr:x>0.10819</cdr:x>
      <cdr:y>0.10301</cdr:y>
    </cdr:to>
    <cdr:sp macro="" textlink="">
      <cdr:nvSpPr>
        <cdr:cNvPr id="2" name="TextBox 6"/>
        <cdr:cNvSpPr txBox="1"/>
      </cdr:nvSpPr>
      <cdr:spPr>
        <a:xfrm xmlns:a="http://schemas.openxmlformats.org/drawingml/2006/main" flipH="1">
          <a:off x="342900" y="76200"/>
          <a:ext cx="596916" cy="48894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$M</a:t>
          </a:r>
          <a:endParaRPr lang="en-AU" sz="14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0.91306</cdr:x>
      <cdr:y>0.90994</cdr:y>
    </cdr:from>
    <cdr:to>
      <cdr:x>0.95982</cdr:x>
      <cdr:y>0.94285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99426" y="4419600"/>
          <a:ext cx="3810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0.96429</cdr:x>
      <cdr:y>0.56047</cdr:y>
    </cdr:from>
    <cdr:to>
      <cdr:x>0.9881</cdr:x>
      <cdr:y>0.5953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501152" y="3791599"/>
          <a:ext cx="283984" cy="235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0.9494</cdr:x>
      <cdr:y>0.29026</cdr:y>
    </cdr:from>
    <cdr:to>
      <cdr:x>1</cdr:x>
      <cdr:y>0.3367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485188" y="1800200"/>
          <a:ext cx="6121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0.3928</cdr:x>
      <cdr:y>0.24121</cdr:y>
    </cdr:from>
    <cdr:to>
      <cdr:x>0.70728</cdr:x>
      <cdr:y>0.33389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302758" y="1219200"/>
          <a:ext cx="2644206" cy="468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n-US" sz="22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Operating</a:t>
          </a:r>
          <a:r>
            <a:rPr lang="en-US" sz="2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Revenue</a:t>
          </a:r>
          <a:endParaRPr lang="en-US" sz="2200" b="1" dirty="0">
            <a:solidFill>
              <a:srgbClr val="1F497D">
                <a:lumMod val="75000"/>
              </a:srgb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0.00311</cdr:x>
      <cdr:y>0.01505</cdr:y>
    </cdr:from>
    <cdr:to>
      <cdr:x>0.06655</cdr:x>
      <cdr:y>0.10775</cdr:y>
    </cdr:to>
    <cdr:sp macro="" textlink="">
      <cdr:nvSpPr>
        <cdr:cNvPr id="6" name="TextBox 6"/>
        <cdr:cNvSpPr txBox="1"/>
      </cdr:nvSpPr>
      <cdr:spPr>
        <a:xfrm xmlns:a="http://schemas.openxmlformats.org/drawingml/2006/main" flipH="1">
          <a:off x="26158" y="76094"/>
          <a:ext cx="533381" cy="46854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37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$M</a:t>
          </a:r>
          <a:endParaRPr lang="en-AU" sz="137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0.02339</cdr:x>
      <cdr:y>0.00966</cdr:y>
    </cdr:from>
    <cdr:to>
      <cdr:x>0.08479</cdr:x>
      <cdr:y>0.09878</cdr:y>
    </cdr:to>
    <cdr:sp macro="" textlink="">
      <cdr:nvSpPr>
        <cdr:cNvPr id="2" name="TextBox 6"/>
        <cdr:cNvSpPr txBox="1"/>
      </cdr:nvSpPr>
      <cdr:spPr>
        <a:xfrm xmlns:a="http://schemas.openxmlformats.org/drawingml/2006/main" flipH="1">
          <a:off x="203200" y="50800"/>
          <a:ext cx="533381" cy="46854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$M</a:t>
          </a:r>
          <a:endParaRPr lang="en-AU" sz="18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0.86404</cdr:x>
      <cdr:y>0.01427</cdr:y>
    </cdr:from>
    <cdr:to>
      <cdr:x>1</cdr:x>
      <cdr:y>0.06983</cdr:y>
    </cdr:to>
    <cdr:sp macro="" textlink="">
      <cdr:nvSpPr>
        <cdr:cNvPr id="4" name="TextBox 6"/>
        <cdr:cNvSpPr txBox="1"/>
      </cdr:nvSpPr>
      <cdr:spPr>
        <a:xfrm xmlns:a="http://schemas.openxmlformats.org/drawingml/2006/main" flipH="1">
          <a:off x="7867862" y="83713"/>
          <a:ext cx="1238038" cy="3259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 of GDP</a:t>
          </a:r>
          <a:endParaRPr lang="en-AU" sz="18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6135" cy="496253"/>
          </a:xfrm>
          <a:prstGeom prst="rect">
            <a:avLst/>
          </a:prstGeom>
        </p:spPr>
        <p:txBody>
          <a:bodyPr vert="horz" lIns="92329" tIns="46165" rIns="92329" bIns="461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9" y="1"/>
            <a:ext cx="2946135" cy="496253"/>
          </a:xfrm>
          <a:prstGeom prst="rect">
            <a:avLst/>
          </a:prstGeom>
        </p:spPr>
        <p:txBody>
          <a:bodyPr vert="horz" lIns="92329" tIns="46165" rIns="92329" bIns="46165" rtlCol="0"/>
          <a:lstStyle>
            <a:lvl1pPr algn="r">
              <a:defRPr sz="1200"/>
            </a:lvl1pPr>
          </a:lstStyle>
          <a:p>
            <a:fld id="{26B46EC9-A048-45EA-9A4F-88520354A4C7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28802"/>
            <a:ext cx="2946135" cy="496252"/>
          </a:xfrm>
          <a:prstGeom prst="rect">
            <a:avLst/>
          </a:prstGeom>
        </p:spPr>
        <p:txBody>
          <a:bodyPr vert="horz" lIns="92329" tIns="46165" rIns="92329" bIns="461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9" y="9428802"/>
            <a:ext cx="2946135" cy="496252"/>
          </a:xfrm>
          <a:prstGeom prst="rect">
            <a:avLst/>
          </a:prstGeom>
        </p:spPr>
        <p:txBody>
          <a:bodyPr vert="horz" lIns="92329" tIns="46165" rIns="92329" bIns="46165" rtlCol="0" anchor="b"/>
          <a:lstStyle>
            <a:lvl1pPr algn="r">
              <a:defRPr sz="1200"/>
            </a:lvl1pPr>
          </a:lstStyle>
          <a:p>
            <a:fld id="{431F58B9-F864-484F-8D13-81F15BC819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93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2329" tIns="46165" rIns="92329" bIns="461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6332"/>
          </a:xfrm>
          <a:prstGeom prst="rect">
            <a:avLst/>
          </a:prstGeom>
        </p:spPr>
        <p:txBody>
          <a:bodyPr vert="horz" lIns="92329" tIns="46165" rIns="92329" bIns="46165" rtlCol="0"/>
          <a:lstStyle>
            <a:lvl1pPr algn="r">
              <a:defRPr sz="1200"/>
            </a:lvl1pPr>
          </a:lstStyle>
          <a:p>
            <a:fld id="{1A703A51-52AD-455E-BBA7-F5C198CA3855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2950"/>
            <a:ext cx="4960937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9" tIns="46165" rIns="92329" bIns="461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2329" tIns="46165" rIns="92329" bIns="461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7"/>
            <a:ext cx="2945659" cy="496332"/>
          </a:xfrm>
          <a:prstGeom prst="rect">
            <a:avLst/>
          </a:prstGeom>
        </p:spPr>
        <p:txBody>
          <a:bodyPr vert="horz" lIns="92329" tIns="46165" rIns="92329" bIns="461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7"/>
            <a:ext cx="2945659" cy="496332"/>
          </a:xfrm>
          <a:prstGeom prst="rect">
            <a:avLst/>
          </a:prstGeom>
        </p:spPr>
        <p:txBody>
          <a:bodyPr vert="horz" lIns="92329" tIns="46165" rIns="92329" bIns="46165" rtlCol="0" anchor="b"/>
          <a:lstStyle>
            <a:lvl1pPr algn="r">
              <a:defRPr sz="1200"/>
            </a:lvl1pPr>
          </a:lstStyle>
          <a:p>
            <a:fld id="{5617E315-8438-4018-BA11-F48B606053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3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E315-8438-4018-BA11-F48B606053E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11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6079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55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6061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55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1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3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27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2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54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55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6079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55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6079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59E3D-A27B-47C8-A3EC-BBBC44A439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5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104A-08E4-4056-B92A-675BF96ECAF1}" type="datetimeFigureOut">
              <a:rPr lang="en-US" smtClean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5B1D8-2576-4AE8-A00B-A29DB7D79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14600"/>
            <a:ext cx="8686800" cy="914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/>
            </a:r>
            <a:br>
              <a:rPr lang="en-US" sz="4000" b="1" dirty="0" smtClean="0">
                <a:latin typeface="Comic Sans MS" pitchFamily="66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PRESENTATION ON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ECONOMIC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PERFORMANCE</a:t>
            </a:r>
            <a:endParaRPr lang="en-US" sz="4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16" y="457200"/>
            <a:ext cx="8763000" cy="6858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EXPENDITURE MIX</a:t>
            </a:r>
            <a:endParaRPr lang="en-US" sz="36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049055"/>
              </p:ext>
            </p:extLst>
          </p:nvPr>
        </p:nvGraphicFramePr>
        <p:xfrm>
          <a:off x="0" y="1254372"/>
          <a:ext cx="8915400" cy="5375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87"/>
          <p:cNvSpPr txBox="1"/>
          <p:nvPr/>
        </p:nvSpPr>
        <p:spPr>
          <a:xfrm>
            <a:off x="189841" y="974022"/>
            <a:ext cx="715550" cy="337955"/>
          </a:xfrm>
          <a:prstGeom prst="rect">
            <a:avLst/>
          </a:prstGeom>
          <a:noFill/>
        </p:spPr>
        <p:txBody>
          <a:bodyPr wrap="square" lIns="70204" tIns="35102" rIns="70204" bIns="35102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3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763000" cy="685800"/>
          </a:xfrm>
        </p:spPr>
        <p:txBody>
          <a:bodyPr>
            <a:normAutofit/>
          </a:bodyPr>
          <a:lstStyle/>
          <a:p>
            <a:r>
              <a:rPr lang="en-GB" sz="3400" b="1" dirty="0" smtClean="0">
                <a:latin typeface="Times New Roman" pitchFamily="18" charset="0"/>
                <a:cs typeface="Times New Roman" pitchFamily="18" charset="0"/>
              </a:rPr>
              <a:t>GOVERNMENT DEBT</a:t>
            </a:r>
            <a:endParaRPr lang="en-US" sz="34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091919"/>
              </p:ext>
            </p:extLst>
          </p:nvPr>
        </p:nvGraphicFramePr>
        <p:xfrm>
          <a:off x="38100" y="990600"/>
          <a:ext cx="91059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80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6000" b="1" dirty="0" smtClean="0">
              <a:solidFill>
                <a:srgbClr val="993300"/>
              </a:solidFill>
            </a:endParaRPr>
          </a:p>
          <a:p>
            <a:pPr marL="0" indent="0" algn="ctr">
              <a:buNone/>
            </a:pPr>
            <a:r>
              <a:rPr lang="en-US" sz="50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 marL="0" indent="0" algn="ctr">
              <a:buNone/>
            </a:pPr>
            <a:endParaRPr lang="en-US" sz="9600" b="1" dirty="0" smtClean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278540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GB" sz="7200" b="1" dirty="0" smtClean="0"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GROWTH</a:t>
            </a:r>
            <a:endParaRPr lang="en-GB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685800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latin typeface="Times New Roman" pitchFamily="18" charset="0"/>
                <a:cs typeface="Times New Roman" pitchFamily="18" charset="0"/>
              </a:rPr>
              <a:t>ECONOMIC GROWTH</a:t>
            </a:r>
            <a:endParaRPr lang="en-US" sz="30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57631259"/>
              </p:ext>
            </p:extLst>
          </p:nvPr>
        </p:nvGraphicFramePr>
        <p:xfrm>
          <a:off x="24063" y="1295401"/>
          <a:ext cx="9119937" cy="556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734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7630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CONTRIBUTION TO GROWTH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913906"/>
              </p:ext>
            </p:extLst>
          </p:nvPr>
        </p:nvGraphicFramePr>
        <p:xfrm>
          <a:off x="150223" y="1185091"/>
          <a:ext cx="8991600" cy="5694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2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763000" cy="685800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latin typeface="Times New Roman" pitchFamily="18" charset="0"/>
                <a:cs typeface="Times New Roman" pitchFamily="18" charset="0"/>
              </a:rPr>
              <a:t>INFLATION</a:t>
            </a:r>
            <a:endParaRPr lang="en-US" sz="30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952127"/>
              </p:ext>
            </p:extLst>
          </p:nvPr>
        </p:nvGraphicFramePr>
        <p:xfrm>
          <a:off x="76199" y="1066800"/>
          <a:ext cx="9067801" cy="579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79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763000" cy="685800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latin typeface="Times New Roman" pitchFamily="18" charset="0"/>
                <a:cs typeface="Times New Roman" pitchFamily="18" charset="0"/>
              </a:rPr>
              <a:t>FOREIGN RESERVES</a:t>
            </a:r>
            <a:endParaRPr lang="en-US" sz="30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5798654"/>
              </p:ext>
            </p:extLst>
          </p:nvPr>
        </p:nvGraphicFramePr>
        <p:xfrm>
          <a:off x="76200" y="1143000"/>
          <a:ext cx="891540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48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278540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GB" sz="72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5000" b="1" dirty="0" smtClean="0">
                <a:latin typeface="Times New Roman" pitchFamily="18" charset="0"/>
                <a:cs typeface="Times New Roman" pitchFamily="18" charset="0"/>
              </a:rPr>
              <a:t>FISCAL PERFORMANCE</a:t>
            </a:r>
            <a:endParaRPr lang="en-GB" sz="5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3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6858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TOTAL EXPENDITURE</a:t>
            </a:r>
            <a:endParaRPr lang="en-US" sz="36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97754"/>
              </p:ext>
            </p:extLst>
          </p:nvPr>
        </p:nvGraphicFramePr>
        <p:xfrm>
          <a:off x="38100" y="990600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754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763000" cy="6858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latin typeface="Times New Roman" pitchFamily="18" charset="0"/>
                <a:cs typeface="Times New Roman" pitchFamily="18" charset="0"/>
              </a:rPr>
              <a:t>GOVERNMENT OPERATING SAVINGS</a:t>
            </a:r>
            <a:endParaRPr lang="en-US" sz="31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619354"/>
              </p:ext>
            </p:extLst>
          </p:nvPr>
        </p:nvGraphicFramePr>
        <p:xfrm>
          <a:off x="431042" y="1219200"/>
          <a:ext cx="8408158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/>
          <p:cNvSpPr txBox="1"/>
          <p:nvPr/>
        </p:nvSpPr>
        <p:spPr>
          <a:xfrm>
            <a:off x="4572000" y="3962400"/>
            <a:ext cx="3429000" cy="5334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Operating Expenditure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257800" y="5257800"/>
            <a:ext cx="3177606" cy="46849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Operating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Savings</a:t>
            </a:r>
            <a:endParaRPr lang="en-US" sz="22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3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43324</TotalTime>
  <Words>115</Words>
  <Application>Microsoft Office PowerPoint</Application>
  <PresentationFormat>On-screen Show (4:3)</PresentationFormat>
  <Paragraphs>93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Office Theme</vt:lpstr>
      <vt:lpstr> PRESENTATION ON  ECONOMIC PERFORMANCE</vt:lpstr>
      <vt:lpstr>PowerPoint Presentation</vt:lpstr>
      <vt:lpstr>ECONOMIC GROWTH</vt:lpstr>
      <vt:lpstr>2017 CONTRIBUTION TO GROWTH</vt:lpstr>
      <vt:lpstr>INFLATION</vt:lpstr>
      <vt:lpstr>FOREIGN RESERVES</vt:lpstr>
      <vt:lpstr>PowerPoint Presentation</vt:lpstr>
      <vt:lpstr>TOTAL EXPENDITURE</vt:lpstr>
      <vt:lpstr>GOVERNMENT OPERATING SAVINGS</vt:lpstr>
      <vt:lpstr>EXPENDITURE MIX</vt:lpstr>
      <vt:lpstr>GOVERNMENT DEBT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oralulu</dc:creator>
  <cp:lastModifiedBy>Mohammed Jabid</cp:lastModifiedBy>
  <cp:revision>2935</cp:revision>
  <cp:lastPrinted>2017-03-14T06:34:09Z</cp:lastPrinted>
  <dcterms:created xsi:type="dcterms:W3CDTF">2013-01-16T22:24:02Z</dcterms:created>
  <dcterms:modified xsi:type="dcterms:W3CDTF">2017-04-21T01:11:18Z</dcterms:modified>
</cp:coreProperties>
</file>