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98" r:id="rId4"/>
    <p:sldId id="258" r:id="rId5"/>
    <p:sldId id="291" r:id="rId6"/>
    <p:sldId id="257" r:id="rId7"/>
    <p:sldId id="278" r:id="rId8"/>
    <p:sldId id="283" r:id="rId9"/>
    <p:sldId id="288" r:id="rId10"/>
    <p:sldId id="289" r:id="rId11"/>
    <p:sldId id="286" r:id="rId12"/>
    <p:sldId id="287" r:id="rId13"/>
    <p:sldId id="290" r:id="rId14"/>
    <p:sldId id="284" r:id="rId15"/>
    <p:sldId id="285" r:id="rId16"/>
    <p:sldId id="292" r:id="rId17"/>
    <p:sldId id="293" r:id="rId18"/>
    <p:sldId id="297" r:id="rId19"/>
    <p:sldId id="272" r:id="rId20"/>
    <p:sldId id="279" r:id="rId21"/>
    <p:sldId id="296" r:id="rId22"/>
    <p:sldId id="295" r:id="rId23"/>
    <p:sldId id="30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87" d="100"/>
          <a:sy n="87" d="100"/>
        </p:scale>
        <p:origin x="53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FEDF431-1FA8-48A3-AA0E-556A2D850AE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416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077B5B-6F6E-445E-97B7-C8FE7A00E419}"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185887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27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96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341039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47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52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9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0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204960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3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077B5B-6F6E-445E-97B7-C8FE7A00E419}"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144144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077B5B-6F6E-445E-97B7-C8FE7A00E419}"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DF431-1FA8-48A3-AA0E-556A2D850AE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19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077B5B-6F6E-445E-97B7-C8FE7A00E419}"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DF431-1FA8-48A3-AA0E-556A2D850A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3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77B5B-6F6E-445E-97B7-C8FE7A00E419}" type="datetimeFigureOut">
              <a:rPr lang="en-US" smtClean="0"/>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305588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077B5B-6F6E-445E-97B7-C8FE7A00E419}"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DF431-1FA8-48A3-AA0E-556A2D850AE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14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077B5B-6F6E-445E-97B7-C8FE7A00E419}"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142996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077B5B-6F6E-445E-97B7-C8FE7A00E419}" type="datetimeFigureOut">
              <a:rPr lang="en-US" smtClean="0"/>
              <a:t>10/26/2020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EDF431-1FA8-48A3-AA0E-556A2D850AEE}" type="slidenum">
              <a:rPr lang="en-US" smtClean="0"/>
              <a:t>‹#›</a:t>
            </a:fld>
            <a:endParaRPr lang="en-US"/>
          </a:p>
        </p:txBody>
      </p:sp>
    </p:spTree>
    <p:extLst>
      <p:ext uri="{BB962C8B-B14F-4D97-AF65-F5344CB8AC3E}">
        <p14:creationId xmlns:p14="http://schemas.microsoft.com/office/powerpoint/2010/main" val="305201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nfuata@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a:t>
            </a:r>
            <a:br>
              <a:rPr lang="en-US" dirty="0" smtClean="0"/>
            </a:br>
            <a:r>
              <a:rPr lang="en-US" dirty="0" smtClean="0"/>
              <a:t> * </a:t>
            </a:r>
            <a:r>
              <a:rPr lang="en-US" sz="2800" dirty="0" smtClean="0"/>
              <a:t>“Managing </a:t>
            </a:r>
            <a:r>
              <a:rPr lang="en-US" sz="2800" dirty="0"/>
              <a:t>Stress During COVID-19” </a:t>
            </a:r>
            <a:r>
              <a:rPr lang="en-US" dirty="0" smtClean="0"/>
              <a:t>*</a:t>
            </a:r>
            <a:endParaRPr lang="en-US" dirty="0"/>
          </a:p>
        </p:txBody>
      </p:sp>
      <p:sp>
        <p:nvSpPr>
          <p:cNvPr id="3" name="Subtitle 2"/>
          <p:cNvSpPr>
            <a:spLocks noGrp="1"/>
          </p:cNvSpPr>
          <p:nvPr>
            <p:ph type="subTitle" idx="1"/>
          </p:nvPr>
        </p:nvSpPr>
        <p:spPr/>
        <p:txBody>
          <a:bodyPr>
            <a:normAutofit fontScale="77500" lnSpcReduction="20000"/>
          </a:bodyPr>
          <a:lstStyle/>
          <a:p>
            <a:endParaRPr lang="en-US" sz="1200" dirty="0" smtClean="0"/>
          </a:p>
          <a:p>
            <a:endParaRPr lang="en-US" sz="1200" dirty="0"/>
          </a:p>
          <a:p>
            <a:endParaRPr lang="en-US" sz="1200" dirty="0" smtClean="0"/>
          </a:p>
          <a:p>
            <a:endParaRPr lang="en-US" sz="1200" dirty="0"/>
          </a:p>
          <a:p>
            <a:endParaRPr lang="en-US" sz="1200" dirty="0" smtClean="0"/>
          </a:p>
          <a:p>
            <a:r>
              <a:rPr lang="en-US" sz="1200" dirty="0" smtClean="0"/>
              <a:t>PREPARED BY N.FUATA</a:t>
            </a:r>
            <a:endParaRPr lang="en-US" sz="1200" dirty="0"/>
          </a:p>
        </p:txBody>
      </p:sp>
      <p:pic>
        <p:nvPicPr>
          <p:cNvPr id="8" name="Picture 7"/>
          <p:cNvPicPr>
            <a:picLocks noChangeAspect="1"/>
          </p:cNvPicPr>
          <p:nvPr/>
        </p:nvPicPr>
        <p:blipFill>
          <a:blip r:embed="rId2"/>
          <a:stretch>
            <a:fillRect/>
          </a:stretch>
        </p:blipFill>
        <p:spPr>
          <a:xfrm>
            <a:off x="0" y="2333151"/>
            <a:ext cx="3009055" cy="3140186"/>
          </a:xfrm>
          <a:prstGeom prst="rect">
            <a:avLst/>
          </a:prstGeom>
        </p:spPr>
      </p:pic>
      <p:pic>
        <p:nvPicPr>
          <p:cNvPr id="4" name="Picture 3"/>
          <p:cNvPicPr>
            <a:picLocks noChangeAspect="1"/>
          </p:cNvPicPr>
          <p:nvPr/>
        </p:nvPicPr>
        <p:blipFill>
          <a:blip r:embed="rId3"/>
          <a:stretch>
            <a:fillRect/>
          </a:stretch>
        </p:blipFill>
        <p:spPr>
          <a:xfrm>
            <a:off x="9251389" y="3082835"/>
            <a:ext cx="2949076" cy="2390502"/>
          </a:xfrm>
          <a:prstGeom prst="rect">
            <a:avLst/>
          </a:prstGeom>
        </p:spPr>
      </p:pic>
      <p:pic>
        <p:nvPicPr>
          <p:cNvPr id="5" name="Picture 4"/>
          <p:cNvPicPr>
            <a:picLocks noChangeAspect="1"/>
          </p:cNvPicPr>
          <p:nvPr/>
        </p:nvPicPr>
        <p:blipFill>
          <a:blip r:embed="rId4"/>
          <a:stretch>
            <a:fillRect/>
          </a:stretch>
        </p:blipFill>
        <p:spPr>
          <a:xfrm>
            <a:off x="8465" y="-60718"/>
            <a:ext cx="3126621" cy="2495550"/>
          </a:xfrm>
          <a:prstGeom prst="rect">
            <a:avLst/>
          </a:prstGeom>
        </p:spPr>
      </p:pic>
    </p:spTree>
    <p:extLst>
      <p:ext uri="{BB962C8B-B14F-4D97-AF65-F5344CB8AC3E}">
        <p14:creationId xmlns:p14="http://schemas.microsoft.com/office/powerpoint/2010/main" val="1335326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Good and Bad </a:t>
            </a:r>
            <a:r>
              <a:rPr lang="en-US" dirty="0"/>
              <a:t>S</a:t>
            </a:r>
            <a:r>
              <a:rPr lang="en-US" dirty="0" smtClean="0"/>
              <a:t>tress</a:t>
            </a:r>
            <a:endParaRPr lang="en-US" dirty="0"/>
          </a:p>
        </p:txBody>
      </p:sp>
      <p:sp>
        <p:nvSpPr>
          <p:cNvPr id="5" name="Content Placeholder 4"/>
          <p:cNvSpPr>
            <a:spLocks noGrp="1"/>
          </p:cNvSpPr>
          <p:nvPr>
            <p:ph idx="1"/>
          </p:nvPr>
        </p:nvSpPr>
        <p:spPr/>
        <p:txBody>
          <a:bodyPr>
            <a:noAutofit/>
          </a:bodyPr>
          <a:lstStyle/>
          <a:p>
            <a:pPr marL="0" indent="0">
              <a:buNone/>
            </a:pPr>
            <a:r>
              <a:rPr lang="en-US" sz="2000" dirty="0"/>
              <a:t>Mental health professionals have clinical terms for good stress and bad stress:</a:t>
            </a:r>
          </a:p>
          <a:p>
            <a:pPr marL="0" indent="0">
              <a:buNone/>
            </a:pPr>
            <a:r>
              <a:rPr lang="en-US" sz="2000" dirty="0"/>
              <a:t>•	Eustress: This refers to the circumstances in which something stressful helps inspire, motivate, and enhance your performance. Clinical psychologist Patricia O’Gorman, PhD, refers to this as “challenge by choice”: You make a decision to embrace a stressful challenge.</a:t>
            </a:r>
          </a:p>
          <a:p>
            <a:pPr marL="0" indent="0">
              <a:buNone/>
            </a:pPr>
            <a:r>
              <a:rPr lang="en-US" sz="2000" dirty="0"/>
              <a:t>•	Distress: This is the stress that wears you out, leaves you jittery, and can wreck your health, according to a study on the impact of major life events, published in the Malaysian Journal of Medical Sciences. The researchers report that distress leads to overreaction, confusion, poor concentration, performance anxiety, and diminished performance</a:t>
            </a:r>
            <a:r>
              <a:rPr lang="en-US" sz="2000" dirty="0" smtClean="0"/>
              <a:t>.</a:t>
            </a:r>
          </a:p>
          <a:p>
            <a:r>
              <a:rPr lang="en-US" sz="2000" dirty="0" smtClean="0"/>
              <a:t>Psychotherapists will say that any response to stress depends on perception. </a:t>
            </a:r>
            <a:endParaRPr lang="en-US" sz="2000" dirty="0"/>
          </a:p>
          <a:p>
            <a:pPr marL="0" indent="0">
              <a:buNone/>
            </a:pPr>
            <a:endParaRPr lang="en-US" sz="2800" dirty="0"/>
          </a:p>
        </p:txBody>
      </p:sp>
    </p:spTree>
    <p:extLst>
      <p:ext uri="{BB962C8B-B14F-4D97-AF65-F5344CB8AC3E}">
        <p14:creationId xmlns:p14="http://schemas.microsoft.com/office/powerpoint/2010/main" val="1954417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Simplified Categories of Stressors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2600" dirty="0" smtClean="0"/>
              <a:t>Natural Stressors (Basic Stress)</a:t>
            </a:r>
          </a:p>
          <a:p>
            <a:r>
              <a:rPr lang="en-US" sz="2600" dirty="0" smtClean="0"/>
              <a:t>Relational </a:t>
            </a:r>
          </a:p>
          <a:p>
            <a:r>
              <a:rPr lang="en-US" sz="2600" dirty="0" smtClean="0"/>
              <a:t>Grief/Bereavement</a:t>
            </a:r>
          </a:p>
          <a:p>
            <a:r>
              <a:rPr lang="en-US" sz="2600" dirty="0" smtClean="0"/>
              <a:t>Loneliness/Emptiness</a:t>
            </a:r>
          </a:p>
          <a:p>
            <a:r>
              <a:rPr lang="en-US" sz="2600" dirty="0" smtClean="0"/>
              <a:t>Identity/Self Esteem</a:t>
            </a:r>
          </a:p>
          <a:p>
            <a:r>
              <a:rPr lang="en-US" sz="2600" dirty="0" smtClean="0"/>
              <a:t>Basic Needs</a:t>
            </a:r>
          </a:p>
          <a:p>
            <a:r>
              <a:rPr lang="en-US" sz="2600" dirty="0" smtClean="0"/>
              <a:t>Family Issues</a:t>
            </a:r>
          </a:p>
          <a:p>
            <a:r>
              <a:rPr lang="en-US" sz="2600" dirty="0" smtClean="0"/>
              <a:t>Natural Disasters</a:t>
            </a:r>
          </a:p>
          <a:p>
            <a:r>
              <a:rPr lang="en-US" sz="2600" dirty="0" smtClean="0"/>
              <a:t>Nature </a:t>
            </a:r>
          </a:p>
          <a:p>
            <a:endParaRPr lang="en-US" dirty="0"/>
          </a:p>
        </p:txBody>
      </p:sp>
    </p:spTree>
    <p:extLst>
      <p:ext uri="{BB962C8B-B14F-4D97-AF65-F5344CB8AC3E}">
        <p14:creationId xmlns:p14="http://schemas.microsoft.com/office/powerpoint/2010/main" val="2532378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Categories of Stressors</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7200" dirty="0" smtClean="0"/>
              <a:t>Developmental stressors (Additional Responsibilities)</a:t>
            </a:r>
          </a:p>
          <a:p>
            <a:r>
              <a:rPr lang="en-US" sz="7200" dirty="0" smtClean="0"/>
              <a:t>Tertiary Studies</a:t>
            </a:r>
          </a:p>
          <a:p>
            <a:r>
              <a:rPr lang="en-US" sz="7200" dirty="0" smtClean="0"/>
              <a:t>Marriage</a:t>
            </a:r>
          </a:p>
          <a:p>
            <a:r>
              <a:rPr lang="en-US" sz="7200" dirty="0" smtClean="0"/>
              <a:t>Starting a new job</a:t>
            </a:r>
          </a:p>
          <a:p>
            <a:r>
              <a:rPr lang="en-US" sz="7200" dirty="0" smtClean="0"/>
              <a:t>Looking after a sick relative</a:t>
            </a:r>
          </a:p>
          <a:p>
            <a:r>
              <a:rPr lang="en-US" sz="7200" dirty="0" smtClean="0"/>
              <a:t>Building a new home</a:t>
            </a:r>
          </a:p>
          <a:p>
            <a:r>
              <a:rPr lang="en-US" sz="7200" dirty="0" smtClean="0"/>
              <a:t>Helping a friend /Relative in financial need</a:t>
            </a:r>
          </a:p>
          <a:p>
            <a:r>
              <a:rPr lang="en-US" sz="7200" dirty="0" smtClean="0"/>
              <a:t>Community work</a:t>
            </a:r>
          </a:p>
          <a:p>
            <a:r>
              <a:rPr lang="en-US" sz="7200" dirty="0" smtClean="0"/>
              <a:t>Love and Attachment</a:t>
            </a:r>
          </a:p>
          <a:p>
            <a:endParaRPr lang="en-US" dirty="0" smtClean="0"/>
          </a:p>
          <a:p>
            <a:endParaRPr lang="en-US" dirty="0" smtClean="0"/>
          </a:p>
          <a:p>
            <a:pPr marL="0" indent="0">
              <a:buNone/>
            </a:pPr>
            <a:r>
              <a:rPr lang="en-US" dirty="0" smtClean="0"/>
              <a:t> </a:t>
            </a:r>
          </a:p>
          <a:p>
            <a:endParaRPr lang="en-US" dirty="0"/>
          </a:p>
        </p:txBody>
      </p:sp>
    </p:spTree>
    <p:extLst>
      <p:ext uri="{BB962C8B-B14F-4D97-AF65-F5344CB8AC3E}">
        <p14:creationId xmlns:p14="http://schemas.microsoft.com/office/powerpoint/2010/main" val="1834426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Categories of Stressors</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7200" dirty="0" smtClean="0"/>
              <a:t>Unnecessary Stressors (Avoidable Stress)</a:t>
            </a:r>
          </a:p>
          <a:p>
            <a:r>
              <a:rPr lang="en-US" sz="7200" dirty="0" smtClean="0"/>
              <a:t>Bad Relationships/Marriage</a:t>
            </a:r>
          </a:p>
          <a:p>
            <a:r>
              <a:rPr lang="en-US" sz="7200" dirty="0" smtClean="0"/>
              <a:t>Lazy people living with you</a:t>
            </a:r>
          </a:p>
          <a:p>
            <a:r>
              <a:rPr lang="en-US" sz="7200" dirty="0" smtClean="0"/>
              <a:t>Spoilt kids</a:t>
            </a:r>
          </a:p>
          <a:p>
            <a:r>
              <a:rPr lang="en-US" sz="7200" dirty="0" smtClean="0"/>
              <a:t>Alcohol/Drugs</a:t>
            </a:r>
          </a:p>
          <a:p>
            <a:r>
              <a:rPr lang="en-US" sz="7200" dirty="0" smtClean="0"/>
              <a:t>Distorted perceptions</a:t>
            </a:r>
          </a:p>
          <a:p>
            <a:r>
              <a:rPr lang="en-US" sz="7200" dirty="0" smtClean="0"/>
              <a:t>Toxic Home environment</a:t>
            </a:r>
          </a:p>
          <a:p>
            <a:r>
              <a:rPr lang="en-US" sz="7200" dirty="0" smtClean="0"/>
              <a:t>Workaholic</a:t>
            </a:r>
          </a:p>
          <a:p>
            <a:r>
              <a:rPr lang="en-US" sz="7200" dirty="0" smtClean="0"/>
              <a:t>Bad Health</a:t>
            </a:r>
          </a:p>
          <a:p>
            <a:endParaRPr lang="en-US" sz="7200" dirty="0" smtClean="0"/>
          </a:p>
          <a:p>
            <a:endParaRPr lang="en-US" sz="7200" dirty="0" smtClean="0"/>
          </a:p>
          <a:p>
            <a:endParaRPr lang="en-US" dirty="0" smtClean="0"/>
          </a:p>
          <a:p>
            <a:endParaRPr lang="en-US" dirty="0" smtClean="0"/>
          </a:p>
          <a:p>
            <a:pPr marL="0" indent="0">
              <a:buNone/>
            </a:pPr>
            <a:r>
              <a:rPr lang="en-US" dirty="0" smtClean="0"/>
              <a:t> </a:t>
            </a:r>
          </a:p>
          <a:p>
            <a:endParaRPr lang="en-US" dirty="0"/>
          </a:p>
        </p:txBody>
      </p:sp>
    </p:spTree>
    <p:extLst>
      <p:ext uri="{BB962C8B-B14F-4D97-AF65-F5344CB8AC3E}">
        <p14:creationId xmlns:p14="http://schemas.microsoft.com/office/powerpoint/2010/main" val="751842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 y="982663"/>
            <a:ext cx="11900263" cy="4856434"/>
          </a:xfrm>
        </p:spPr>
        <p:txBody>
          <a:bodyPr/>
          <a:lstStyle/>
          <a:p>
            <a:r>
              <a:rPr lang="en-US" dirty="0" smtClean="0"/>
              <a:t>Should you wear shades tonight?</a:t>
            </a:r>
            <a:br>
              <a:rPr lang="en-US" dirty="0" smtClean="0"/>
            </a:br>
            <a:r>
              <a:rPr lang="en-US" dirty="0"/>
              <a:t/>
            </a:r>
            <a:br>
              <a:rPr lang="en-US" dirty="0"/>
            </a:br>
            <a:r>
              <a:rPr lang="en-US" sz="2400" b="1" dirty="0" smtClean="0"/>
              <a:t>N.Fuata</a:t>
            </a:r>
            <a:endParaRPr lang="en-US" sz="2400" b="1" dirty="0"/>
          </a:p>
        </p:txBody>
      </p:sp>
      <p:pic>
        <p:nvPicPr>
          <p:cNvPr id="2" name="Picture 1"/>
          <p:cNvPicPr>
            <a:picLocks noChangeAspect="1"/>
          </p:cNvPicPr>
          <p:nvPr/>
        </p:nvPicPr>
        <p:blipFill>
          <a:blip r:embed="rId2"/>
          <a:stretch>
            <a:fillRect/>
          </a:stretch>
        </p:blipFill>
        <p:spPr>
          <a:xfrm>
            <a:off x="624840" y="4364083"/>
            <a:ext cx="2667000" cy="1893570"/>
          </a:xfrm>
          <a:prstGeom prst="rect">
            <a:avLst/>
          </a:prstGeom>
        </p:spPr>
      </p:pic>
    </p:spTree>
    <p:extLst>
      <p:ext uri="{BB962C8B-B14F-4D97-AF65-F5344CB8AC3E}">
        <p14:creationId xmlns:p14="http://schemas.microsoft.com/office/powerpoint/2010/main" val="2751663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Stress and the Role of Perception</a:t>
            </a:r>
          </a:p>
        </p:txBody>
      </p:sp>
      <p:sp>
        <p:nvSpPr>
          <p:cNvPr id="4" name="Content Placeholder 3"/>
          <p:cNvSpPr>
            <a:spLocks noGrp="1"/>
          </p:cNvSpPr>
          <p:nvPr>
            <p:ph idx="1"/>
          </p:nvPr>
        </p:nvSpPr>
        <p:spPr/>
        <p:txBody>
          <a:bodyPr>
            <a:normAutofit lnSpcReduction="10000"/>
          </a:bodyPr>
          <a:lstStyle/>
          <a:p>
            <a:r>
              <a:rPr lang="en-US" b="1" i="1" dirty="0"/>
              <a:t>"Our perceptions not any objective reality govern our emotional response and resulting </a:t>
            </a:r>
            <a:r>
              <a:rPr lang="en-US" b="1" i="1" dirty="0" err="1"/>
              <a:t>behaviour</a:t>
            </a:r>
            <a:r>
              <a:rPr lang="en-US" b="1" i="1" dirty="0"/>
              <a:t>.  Perceptions are based on beliefs, assumptions, values and conditioning.  We can dramatically reduce our stress by changing our distorted perceptions.  Our distorted thinking can exaggerate our perceived shortcomings.  We often paint events much worse, than they actually are by our distorted thinking, this greatly increases our stress . . . . . changing distorted perceptions  . . . . is an essential stress management tool."</a:t>
            </a:r>
            <a:r>
              <a:rPr lang="en-US" i="1" dirty="0"/>
              <a:t> </a:t>
            </a:r>
            <a:endParaRPr lang="en-US" i="1" dirty="0" smtClean="0"/>
          </a:p>
          <a:p>
            <a:r>
              <a:rPr lang="en-US" i="1" dirty="0" smtClean="0"/>
              <a:t>(</a:t>
            </a:r>
            <a:r>
              <a:rPr lang="en-US" i="1" dirty="0" err="1"/>
              <a:t>Dr</a:t>
            </a:r>
            <a:r>
              <a:rPr lang="en-US" i="1" dirty="0"/>
              <a:t> </a:t>
            </a:r>
            <a:r>
              <a:rPr lang="en-US" i="1" dirty="0" err="1"/>
              <a:t>Valeri</a:t>
            </a:r>
            <a:r>
              <a:rPr lang="en-US" i="1" dirty="0"/>
              <a:t> O'Hara PhD, Clinical Psychologist)</a:t>
            </a:r>
            <a:endParaRPr lang="en-US" dirty="0"/>
          </a:p>
        </p:txBody>
      </p:sp>
    </p:spTree>
    <p:extLst>
      <p:ext uri="{BB962C8B-B14F-4D97-AF65-F5344CB8AC3E}">
        <p14:creationId xmlns:p14="http://schemas.microsoft.com/office/powerpoint/2010/main" val="933810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and Basic Philosophy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Rational </a:t>
            </a:r>
            <a:r>
              <a:rPr lang="en-US" b="1" dirty="0"/>
              <a:t>Emotive Behavior Therapy </a:t>
            </a:r>
            <a:r>
              <a:rPr lang="en-US" dirty="0"/>
              <a:t>(</a:t>
            </a:r>
            <a:r>
              <a:rPr lang="en-US" b="1" dirty="0"/>
              <a:t>REBT</a:t>
            </a:r>
            <a:r>
              <a:rPr lang="en-US" dirty="0"/>
              <a:t>) is a short-term form of psychotherapy that helps you identify self-defeating thoughts and feelings, challenge the rationality of those feelings, and replace them with healthier, more productive </a:t>
            </a:r>
            <a:r>
              <a:rPr lang="en-US" dirty="0" smtClean="0"/>
              <a:t>beliefs like ancient wisdom. Albeit Ellis (Psychotherapist)</a:t>
            </a:r>
          </a:p>
          <a:p>
            <a:r>
              <a:rPr lang="en-US" dirty="0" smtClean="0"/>
              <a:t>Rationality vs Emotions – emotions will always win</a:t>
            </a:r>
          </a:p>
          <a:p>
            <a:r>
              <a:rPr lang="en-US" dirty="0" smtClean="0"/>
              <a:t>Emotions make us feel alive, it connects us to the world. It is an integral part of life. </a:t>
            </a:r>
          </a:p>
          <a:p>
            <a:r>
              <a:rPr lang="en-US" dirty="0" smtClean="0"/>
              <a:t>Logic helps us navigate the world cautiously and helps us survive.</a:t>
            </a:r>
          </a:p>
          <a:p>
            <a:endParaRPr lang="en-US" dirty="0"/>
          </a:p>
        </p:txBody>
      </p:sp>
    </p:spTree>
    <p:extLst>
      <p:ext uri="{BB962C8B-B14F-4D97-AF65-F5344CB8AC3E}">
        <p14:creationId xmlns:p14="http://schemas.microsoft.com/office/powerpoint/2010/main" val="1276462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and Basic Philosophy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are 10% what happens to us and 90% how we respond.</a:t>
            </a:r>
          </a:p>
          <a:p>
            <a:r>
              <a:rPr lang="en-US" dirty="0"/>
              <a:t>By changing your basic philosophy in life you profoundly change your feelings and the way you </a:t>
            </a:r>
            <a:r>
              <a:rPr lang="en-US" dirty="0" smtClean="0"/>
              <a:t>act.</a:t>
            </a:r>
          </a:p>
          <a:p>
            <a:r>
              <a:rPr lang="en-US" dirty="0" smtClean="0"/>
              <a:t>Common unhealthy philosophy : ‘I must do well or l am no good’….’you must treat me well or you are worthless’…..’the world must give me what l want or it is a horrible place’</a:t>
            </a:r>
            <a:endParaRPr lang="en-US" dirty="0"/>
          </a:p>
          <a:p>
            <a:r>
              <a:rPr lang="en-US" dirty="0"/>
              <a:t>What ever happens to us in life does not totally contribute to our emotions. It is largely our belief system. We have the ability to </a:t>
            </a:r>
            <a:r>
              <a:rPr lang="en-US" b="1" dirty="0"/>
              <a:t>disturb </a:t>
            </a:r>
            <a:r>
              <a:rPr lang="en-US" dirty="0"/>
              <a:t>ourselves. We are </a:t>
            </a:r>
            <a:r>
              <a:rPr lang="en-US" b="1" dirty="0"/>
              <a:t>gullible</a:t>
            </a:r>
            <a:r>
              <a:rPr lang="en-US" dirty="0"/>
              <a:t> to bad philosophy (parents, religion </a:t>
            </a:r>
            <a:r>
              <a:rPr lang="en-US" dirty="0" err="1"/>
              <a:t>etc</a:t>
            </a:r>
            <a:r>
              <a:rPr lang="en-US" dirty="0"/>
              <a:t>). </a:t>
            </a:r>
            <a:r>
              <a:rPr lang="en-US" dirty="0" smtClean="0"/>
              <a:t>We also have the power to change our philosophy by working at it. </a:t>
            </a:r>
            <a:endParaRPr lang="en-US" dirty="0"/>
          </a:p>
          <a:p>
            <a:endParaRPr lang="en-US" dirty="0"/>
          </a:p>
        </p:txBody>
      </p:sp>
    </p:spTree>
    <p:extLst>
      <p:ext uri="{BB962C8B-B14F-4D97-AF65-F5344CB8AC3E}">
        <p14:creationId xmlns:p14="http://schemas.microsoft.com/office/powerpoint/2010/main" val="1030409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a:t>
            </a:r>
            <a:endParaRPr lang="en-US" dirty="0"/>
          </a:p>
        </p:txBody>
      </p:sp>
      <p:sp>
        <p:nvSpPr>
          <p:cNvPr id="3" name="Content Placeholder 2"/>
          <p:cNvSpPr>
            <a:spLocks noGrp="1"/>
          </p:cNvSpPr>
          <p:nvPr>
            <p:ph idx="1"/>
          </p:nvPr>
        </p:nvSpPr>
        <p:spPr/>
        <p:txBody>
          <a:bodyPr/>
          <a:lstStyle/>
          <a:p>
            <a:pPr marL="0" indent="0">
              <a:buNone/>
            </a:pPr>
            <a:r>
              <a:rPr lang="en-US" dirty="0" smtClean="0"/>
              <a:t>The quality of ones life is dependent on the following:</a:t>
            </a:r>
          </a:p>
          <a:p>
            <a:r>
              <a:rPr lang="en-US" dirty="0" smtClean="0"/>
              <a:t>How much you know about the matters of life (Knowledge)</a:t>
            </a:r>
          </a:p>
          <a:p>
            <a:r>
              <a:rPr lang="en-US" dirty="0" smtClean="0"/>
              <a:t>When to use what you know the right time (Wisdom)</a:t>
            </a:r>
          </a:p>
          <a:p>
            <a:r>
              <a:rPr lang="en-US" dirty="0" smtClean="0"/>
              <a:t>Willing to deal with your suffering (Healing)</a:t>
            </a:r>
          </a:p>
          <a:p>
            <a:r>
              <a:rPr lang="en-US" dirty="0" smtClean="0"/>
              <a:t>Forming a world view that is the closest possible to reality (Philosophy)</a:t>
            </a:r>
            <a:endParaRPr lang="en-US" dirty="0"/>
          </a:p>
        </p:txBody>
      </p:sp>
    </p:spTree>
    <p:extLst>
      <p:ext uri="{BB962C8B-B14F-4D97-AF65-F5344CB8AC3E}">
        <p14:creationId xmlns:p14="http://schemas.microsoft.com/office/powerpoint/2010/main" val="1311114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a:t>
            </a:r>
            <a:endParaRPr lang="en-US" dirty="0"/>
          </a:p>
        </p:txBody>
      </p:sp>
      <p:sp>
        <p:nvSpPr>
          <p:cNvPr id="5" name="Content Placeholder 4"/>
          <p:cNvSpPr>
            <a:spLocks noGrp="1"/>
          </p:cNvSpPr>
          <p:nvPr>
            <p:ph idx="1"/>
          </p:nvPr>
        </p:nvSpPr>
        <p:spPr/>
        <p:txBody>
          <a:bodyPr>
            <a:normAutofit/>
          </a:bodyPr>
          <a:lstStyle/>
          <a:p>
            <a:r>
              <a:rPr lang="en-US" b="1" dirty="0"/>
              <a:t>Question: </a:t>
            </a:r>
            <a:r>
              <a:rPr lang="en-US" dirty="0"/>
              <a:t>If you were chosen to head a </a:t>
            </a:r>
            <a:r>
              <a:rPr lang="en-US" dirty="0" smtClean="0"/>
              <a:t>national </a:t>
            </a:r>
            <a:r>
              <a:rPr lang="en-US" dirty="0"/>
              <a:t>task force to combat drugs in Fiji among our youth, name the top 3 </a:t>
            </a:r>
            <a:r>
              <a:rPr lang="en-US" dirty="0" smtClean="0"/>
              <a:t>professionals </a:t>
            </a:r>
            <a:r>
              <a:rPr lang="en-US" dirty="0"/>
              <a:t>you would choose from a field of expertise to assist you?</a:t>
            </a:r>
          </a:p>
          <a:p>
            <a:r>
              <a:rPr lang="en-US" dirty="0"/>
              <a:t>Example: Medical Doctor, Psychologist, Psychiatrist, Police Officer, Lawyer, Military Officer, Rugby Coach, Pastor/Pundit/</a:t>
            </a:r>
            <a:r>
              <a:rPr lang="en-US" dirty="0" err="1"/>
              <a:t>Mulla</a:t>
            </a:r>
            <a:r>
              <a:rPr lang="en-US" dirty="0"/>
              <a:t> </a:t>
            </a:r>
            <a:r>
              <a:rPr lang="en-US" dirty="0" err="1"/>
              <a:t>etc</a:t>
            </a:r>
            <a:endParaRPr lang="en-US" dirty="0"/>
          </a:p>
          <a:p>
            <a:pPr marL="0" indent="0">
              <a:buNone/>
            </a:pPr>
            <a:endParaRPr lang="en-US" dirty="0"/>
          </a:p>
        </p:txBody>
      </p:sp>
    </p:spTree>
    <p:extLst>
      <p:ext uri="{BB962C8B-B14F-4D97-AF65-F5344CB8AC3E}">
        <p14:creationId xmlns:p14="http://schemas.microsoft.com/office/powerpoint/2010/main" val="126298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5401" y="796834"/>
            <a:ext cx="9601196" cy="5079034"/>
          </a:xfrm>
        </p:spPr>
        <p:txBody>
          <a:bodyPr/>
          <a:lstStyle/>
          <a:p>
            <a:pPr marL="0" indent="0" algn="ctr">
              <a:buNone/>
            </a:pPr>
            <a:r>
              <a:rPr lang="en-US" dirty="0" smtClean="0">
                <a:latin typeface="Arial Black" panose="020B0A04020102020204" pitchFamily="34" charset="0"/>
              </a:rPr>
              <a:t>My Family</a:t>
            </a:r>
            <a:endParaRPr lang="en-US" dirty="0">
              <a:latin typeface="Arial Black" panose="020B0A04020102020204" pitchFamily="34" charset="0"/>
            </a:endParaRPr>
          </a:p>
        </p:txBody>
      </p:sp>
      <p:pic>
        <p:nvPicPr>
          <p:cNvPr id="6" name="Picture 5"/>
          <p:cNvPicPr>
            <a:picLocks noChangeAspect="1"/>
          </p:cNvPicPr>
          <p:nvPr/>
        </p:nvPicPr>
        <p:blipFill>
          <a:blip r:embed="rId2"/>
          <a:stretch>
            <a:fillRect/>
          </a:stretch>
        </p:blipFill>
        <p:spPr>
          <a:xfrm>
            <a:off x="1423851" y="1436914"/>
            <a:ext cx="9472745" cy="4571999"/>
          </a:xfrm>
          <a:prstGeom prst="rect">
            <a:avLst/>
          </a:prstGeom>
        </p:spPr>
      </p:pic>
    </p:spTree>
    <p:extLst>
      <p:ext uri="{BB962C8B-B14F-4D97-AF65-F5344CB8AC3E}">
        <p14:creationId xmlns:p14="http://schemas.microsoft.com/office/powerpoint/2010/main" val="183113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answer</a:t>
            </a:r>
            <a:endParaRPr lang="en-US" dirty="0"/>
          </a:p>
        </p:txBody>
      </p:sp>
      <p:sp>
        <p:nvSpPr>
          <p:cNvPr id="5" name="Content Placeholder 4"/>
          <p:cNvSpPr>
            <a:spLocks noGrp="1"/>
          </p:cNvSpPr>
          <p:nvPr>
            <p:ph idx="1"/>
          </p:nvPr>
        </p:nvSpPr>
        <p:spPr/>
        <p:txBody>
          <a:bodyPr>
            <a:normAutofit fontScale="92500" lnSpcReduction="20000"/>
          </a:bodyPr>
          <a:lstStyle/>
          <a:p>
            <a:r>
              <a:rPr lang="en-US" b="1" dirty="0"/>
              <a:t>Question: </a:t>
            </a:r>
            <a:r>
              <a:rPr lang="en-US" dirty="0"/>
              <a:t>If you were chosen to head a </a:t>
            </a:r>
            <a:r>
              <a:rPr lang="en-US" dirty="0" smtClean="0"/>
              <a:t>national </a:t>
            </a:r>
            <a:r>
              <a:rPr lang="en-US" dirty="0"/>
              <a:t>task force to combat drugs in Fiji among our youth, name the top 3 </a:t>
            </a:r>
            <a:r>
              <a:rPr lang="en-US" dirty="0" smtClean="0"/>
              <a:t>professionals </a:t>
            </a:r>
            <a:r>
              <a:rPr lang="en-US" dirty="0"/>
              <a:t>you would choose from a field of expertise to assist you?</a:t>
            </a:r>
          </a:p>
          <a:p>
            <a:r>
              <a:rPr lang="en-US" dirty="0"/>
              <a:t>Example: Medical Doctor, Psychologist, Psychiatrist, Police Officer, Lawyer, Military Officer, Rugby Coach, Pastor/Pundit/</a:t>
            </a:r>
            <a:r>
              <a:rPr lang="en-US" dirty="0" err="1"/>
              <a:t>Mulla</a:t>
            </a:r>
            <a:r>
              <a:rPr lang="en-US" dirty="0"/>
              <a:t> </a:t>
            </a:r>
            <a:r>
              <a:rPr lang="en-US" dirty="0" err="1" smtClean="0"/>
              <a:t>etc</a:t>
            </a:r>
            <a:endParaRPr lang="en-US" b="1" dirty="0"/>
          </a:p>
          <a:p>
            <a:pPr marL="0" indent="0">
              <a:buNone/>
            </a:pPr>
            <a:r>
              <a:rPr lang="en-US" b="1" dirty="0" smtClean="0"/>
              <a:t>My Answer</a:t>
            </a:r>
            <a:endParaRPr lang="en-US" b="1" dirty="0"/>
          </a:p>
          <a:p>
            <a:r>
              <a:rPr lang="en-US" dirty="0" smtClean="0"/>
              <a:t>Just </a:t>
            </a:r>
            <a:r>
              <a:rPr lang="en-US" dirty="0"/>
              <a:t>p</a:t>
            </a:r>
            <a:r>
              <a:rPr lang="en-US" dirty="0" smtClean="0"/>
              <a:t>arents who have raised healthy children who are resilient in life.</a:t>
            </a:r>
          </a:p>
          <a:p>
            <a:r>
              <a:rPr lang="en-US" dirty="0" smtClean="0">
                <a:solidFill>
                  <a:schemeClr val="tx1"/>
                </a:solidFill>
              </a:rPr>
              <a:t>Their children have jobs, are involved in community work, married, have their own children, are interested in investments, good citizens </a:t>
            </a:r>
            <a:r>
              <a:rPr lang="en-US" dirty="0" err="1" smtClean="0">
                <a:solidFill>
                  <a:schemeClr val="tx1"/>
                </a:solidFill>
              </a:rPr>
              <a:t>etc</a:t>
            </a:r>
            <a:endParaRPr lang="en-US" dirty="0">
              <a:solidFill>
                <a:schemeClr val="tx1"/>
              </a:solidFill>
            </a:endParaRPr>
          </a:p>
        </p:txBody>
      </p:sp>
    </p:spTree>
    <p:extLst>
      <p:ext uri="{BB962C8B-B14F-4D97-AF65-F5344CB8AC3E}">
        <p14:creationId xmlns:p14="http://schemas.microsoft.com/office/powerpoint/2010/main" val="2157927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Discussion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Life is tough – always prepare</a:t>
            </a:r>
          </a:p>
          <a:p>
            <a:r>
              <a:rPr lang="en-US" dirty="0" smtClean="0"/>
              <a:t>Choice in life </a:t>
            </a:r>
            <a:r>
              <a:rPr lang="en-US" dirty="0"/>
              <a:t>-</a:t>
            </a:r>
            <a:r>
              <a:rPr lang="en-US" dirty="0" smtClean="0"/>
              <a:t> ‘meaning and </a:t>
            </a:r>
            <a:r>
              <a:rPr lang="en-US" dirty="0"/>
              <a:t>p</a:t>
            </a:r>
            <a:r>
              <a:rPr lang="en-US" dirty="0" smtClean="0"/>
              <a:t>urpose’ vs ‘misery and suffering’’</a:t>
            </a:r>
          </a:p>
          <a:p>
            <a:r>
              <a:rPr lang="en-US" dirty="0" smtClean="0"/>
              <a:t>Purpose of the ‘Question’ – most of answers in life is available with people who strive in life. People who make ends meet daily (problem solvers), people who are spiritual, people who give back to their community.</a:t>
            </a:r>
          </a:p>
          <a:p>
            <a:r>
              <a:rPr lang="en-US" dirty="0" smtClean="0"/>
              <a:t>Common stress &amp; Developmental stress (basic life lessons) vs Unnecessary stress (</a:t>
            </a:r>
            <a:r>
              <a:rPr lang="en-US" dirty="0" err="1" smtClean="0"/>
              <a:t>baggages</a:t>
            </a:r>
            <a:r>
              <a:rPr lang="en-US" dirty="0" smtClean="0"/>
              <a:t>)</a:t>
            </a:r>
          </a:p>
          <a:p>
            <a:r>
              <a:rPr lang="en-US" dirty="0" smtClean="0"/>
              <a:t>Your level of stress is closely related to ‘how much you know’ (knowledge), ‘applying your knowledge at the right time’ (wisdom) and ‘how you view the world’ (Philosophy) and willingness to deal with your suffering (healing)</a:t>
            </a:r>
          </a:p>
          <a:p>
            <a:r>
              <a:rPr lang="en-US" dirty="0" smtClean="0"/>
              <a:t>How we respond to life should be our concern, not what happens to us.</a:t>
            </a:r>
          </a:p>
          <a:p>
            <a:endParaRPr lang="en-US" dirty="0" smtClean="0"/>
          </a:p>
          <a:p>
            <a:endParaRPr lang="en-US" dirty="0"/>
          </a:p>
        </p:txBody>
      </p:sp>
    </p:spTree>
    <p:extLst>
      <p:ext uri="{BB962C8B-B14F-4D97-AF65-F5344CB8AC3E}">
        <p14:creationId xmlns:p14="http://schemas.microsoft.com/office/powerpoint/2010/main" val="2404522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6343" y="2677885"/>
            <a:ext cx="5682341" cy="3148149"/>
          </a:xfrm>
        </p:spPr>
      </p:pic>
    </p:spTree>
    <p:extLst>
      <p:ext uri="{BB962C8B-B14F-4D97-AF65-F5344CB8AC3E}">
        <p14:creationId xmlns:p14="http://schemas.microsoft.com/office/powerpoint/2010/main" val="3592784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NICHOLAS FUATA</a:t>
            </a:r>
            <a:endParaRPr lang="en-US" dirty="0"/>
          </a:p>
        </p:txBody>
      </p:sp>
      <p:sp>
        <p:nvSpPr>
          <p:cNvPr id="3" name="Content Placeholder 2"/>
          <p:cNvSpPr>
            <a:spLocks noGrp="1"/>
          </p:cNvSpPr>
          <p:nvPr>
            <p:ph idx="1"/>
          </p:nvPr>
        </p:nvSpPr>
        <p:spPr/>
        <p:txBody>
          <a:bodyPr/>
          <a:lstStyle/>
          <a:p>
            <a:pPr marL="0" indent="0">
              <a:buNone/>
            </a:pPr>
            <a:r>
              <a:rPr lang="en-US" dirty="0"/>
              <a:t>PSYCH </a:t>
            </a:r>
            <a:r>
              <a:rPr lang="en-US" dirty="0" err="1"/>
              <a:t>Fuata</a:t>
            </a:r>
            <a:r>
              <a:rPr lang="en-US" dirty="0"/>
              <a:t> Consultancy</a:t>
            </a:r>
          </a:p>
          <a:p>
            <a:pPr marL="0" indent="0">
              <a:buNone/>
            </a:pPr>
            <a:r>
              <a:rPr lang="en-US" dirty="0"/>
              <a:t>Email </a:t>
            </a:r>
            <a:r>
              <a:rPr lang="en-US" dirty="0">
                <a:hlinkClick r:id="rId2"/>
              </a:rPr>
              <a:t>nfuata@gmail.com</a:t>
            </a:r>
            <a:endParaRPr lang="en-US" dirty="0"/>
          </a:p>
          <a:p>
            <a:pPr marL="0" indent="0">
              <a:buNone/>
            </a:pPr>
            <a:r>
              <a:rPr lang="en-US" dirty="0"/>
              <a:t>Mobile 9367 415</a:t>
            </a:r>
          </a:p>
          <a:p>
            <a:pPr marL="0" indent="0">
              <a:buNone/>
            </a:pPr>
            <a:r>
              <a:rPr lang="en-US" dirty="0"/>
              <a:t>PO Box 13761, Suva</a:t>
            </a:r>
          </a:p>
          <a:p>
            <a:endParaRPr lang="en-US" dirty="0"/>
          </a:p>
        </p:txBody>
      </p:sp>
    </p:spTree>
    <p:extLst>
      <p:ext uri="{BB962C8B-B14F-4D97-AF65-F5344CB8AC3E}">
        <p14:creationId xmlns:p14="http://schemas.microsoft.com/office/powerpoint/2010/main" val="2497842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6139542" cy="2017007"/>
          </a:xfrm>
          <a:prstGeom prst="rect">
            <a:avLst/>
          </a:prstGeom>
        </p:spPr>
      </p:pic>
      <p:pic>
        <p:nvPicPr>
          <p:cNvPr id="7" name="Picture 6"/>
          <p:cNvPicPr>
            <a:picLocks noChangeAspect="1"/>
          </p:cNvPicPr>
          <p:nvPr/>
        </p:nvPicPr>
        <p:blipFill>
          <a:blip r:embed="rId3"/>
          <a:stretch>
            <a:fillRect/>
          </a:stretch>
        </p:blipFill>
        <p:spPr>
          <a:xfrm>
            <a:off x="6139542" y="0"/>
            <a:ext cx="6052457" cy="2017007"/>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4"/>
          <a:stretch>
            <a:fillRect/>
          </a:stretch>
        </p:blipFill>
        <p:spPr>
          <a:xfrm>
            <a:off x="1409700" y="1948631"/>
            <a:ext cx="7038701" cy="3744848"/>
          </a:xfrm>
          <a:prstGeom prst="rect">
            <a:avLst/>
          </a:prstGeom>
        </p:spPr>
      </p:pic>
      <p:pic>
        <p:nvPicPr>
          <p:cNvPr id="5" name="Picture 4"/>
          <p:cNvPicPr>
            <a:picLocks noChangeAspect="1"/>
          </p:cNvPicPr>
          <p:nvPr/>
        </p:nvPicPr>
        <p:blipFill>
          <a:blip r:embed="rId5"/>
          <a:stretch>
            <a:fillRect/>
          </a:stretch>
        </p:blipFill>
        <p:spPr>
          <a:xfrm>
            <a:off x="8168635" y="1963680"/>
            <a:ext cx="4023365" cy="4867118"/>
          </a:xfrm>
          <a:prstGeom prst="rect">
            <a:avLst/>
          </a:prstGeom>
        </p:spPr>
      </p:pic>
      <p:pic>
        <p:nvPicPr>
          <p:cNvPr id="9" name="Picture 8"/>
          <p:cNvPicPr>
            <a:picLocks noChangeAspect="1"/>
          </p:cNvPicPr>
          <p:nvPr/>
        </p:nvPicPr>
        <p:blipFill>
          <a:blip r:embed="rId6"/>
          <a:stretch>
            <a:fillRect/>
          </a:stretch>
        </p:blipFill>
        <p:spPr>
          <a:xfrm>
            <a:off x="4047984" y="5538651"/>
            <a:ext cx="4120651" cy="1292147"/>
          </a:xfrm>
          <a:prstGeom prst="rect">
            <a:avLst/>
          </a:prstGeom>
        </p:spPr>
      </p:pic>
      <p:pic>
        <p:nvPicPr>
          <p:cNvPr id="10" name="Picture 9"/>
          <p:cNvPicPr>
            <a:picLocks noChangeAspect="1"/>
          </p:cNvPicPr>
          <p:nvPr/>
        </p:nvPicPr>
        <p:blipFill>
          <a:blip r:embed="rId7"/>
          <a:stretch>
            <a:fillRect/>
          </a:stretch>
        </p:blipFill>
        <p:spPr>
          <a:xfrm>
            <a:off x="0" y="1963680"/>
            <a:ext cx="1409700" cy="1857375"/>
          </a:xfrm>
          <a:prstGeom prst="rect">
            <a:avLst/>
          </a:prstGeom>
        </p:spPr>
      </p:pic>
      <p:pic>
        <p:nvPicPr>
          <p:cNvPr id="11" name="Picture 10"/>
          <p:cNvPicPr>
            <a:picLocks noChangeAspect="1"/>
          </p:cNvPicPr>
          <p:nvPr/>
        </p:nvPicPr>
        <p:blipFill>
          <a:blip r:embed="rId8"/>
          <a:stretch>
            <a:fillRect/>
          </a:stretch>
        </p:blipFill>
        <p:spPr>
          <a:xfrm>
            <a:off x="0" y="5542320"/>
            <a:ext cx="4047984" cy="1314450"/>
          </a:xfrm>
          <a:prstGeom prst="rect">
            <a:avLst/>
          </a:prstGeom>
        </p:spPr>
      </p:pic>
      <p:pic>
        <p:nvPicPr>
          <p:cNvPr id="12" name="Picture 11"/>
          <p:cNvPicPr>
            <a:picLocks noChangeAspect="1"/>
          </p:cNvPicPr>
          <p:nvPr/>
        </p:nvPicPr>
        <p:blipFill>
          <a:blip r:embed="rId9"/>
          <a:stretch>
            <a:fillRect/>
          </a:stretch>
        </p:blipFill>
        <p:spPr>
          <a:xfrm>
            <a:off x="0" y="3738272"/>
            <a:ext cx="2024743" cy="1800379"/>
          </a:xfrm>
          <a:prstGeom prst="rect">
            <a:avLst/>
          </a:prstGeom>
        </p:spPr>
      </p:pic>
    </p:spTree>
    <p:extLst>
      <p:ext uri="{BB962C8B-B14F-4D97-AF65-F5344CB8AC3E}">
        <p14:creationId xmlns:p14="http://schemas.microsoft.com/office/powerpoint/2010/main" val="3005447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Definition of Life Coaching</a:t>
            </a:r>
          </a:p>
          <a:p>
            <a:r>
              <a:rPr lang="en-US" dirty="0" smtClean="0"/>
              <a:t>What is Stress?</a:t>
            </a:r>
          </a:p>
          <a:p>
            <a:r>
              <a:rPr lang="en-US" dirty="0" smtClean="0"/>
              <a:t>Good and Bad Stress</a:t>
            </a:r>
          </a:p>
          <a:p>
            <a:r>
              <a:rPr lang="en-US" dirty="0" smtClean="0"/>
              <a:t>Simplified categories of Stressors</a:t>
            </a:r>
          </a:p>
          <a:p>
            <a:r>
              <a:rPr lang="en-US" dirty="0"/>
              <a:t>Stress and the Role of </a:t>
            </a:r>
            <a:r>
              <a:rPr lang="en-US" dirty="0" smtClean="0"/>
              <a:t>Perception</a:t>
            </a:r>
          </a:p>
          <a:p>
            <a:r>
              <a:rPr lang="en-US" dirty="0" smtClean="0"/>
              <a:t>Insights</a:t>
            </a:r>
          </a:p>
          <a:p>
            <a:r>
              <a:rPr lang="en-US" dirty="0" smtClean="0"/>
              <a:t>Summary and Discussion</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480167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5451" y="1201782"/>
            <a:ext cx="7498080" cy="3231654"/>
          </a:xfrm>
          <a:prstGeom prst="rect">
            <a:avLst/>
          </a:prstGeom>
        </p:spPr>
        <p:txBody>
          <a:bodyPr wrap="square">
            <a:spAutoFit/>
          </a:bodyPr>
          <a:lstStyle/>
          <a:p>
            <a:pPr algn="ctr"/>
            <a:r>
              <a:rPr lang="en-US" sz="3600" dirty="0" smtClean="0"/>
              <a:t>Life is tough and complex. It is better to spend your time preparing for life rather then repairing.</a:t>
            </a:r>
          </a:p>
          <a:p>
            <a:pPr algn="ctr"/>
            <a:endParaRPr lang="en-US" sz="3600" dirty="0"/>
          </a:p>
          <a:p>
            <a:pPr algn="ctr"/>
            <a:r>
              <a:rPr lang="en-US" dirty="0"/>
              <a:t/>
            </a:r>
            <a:br>
              <a:rPr lang="en-US" dirty="0"/>
            </a:br>
            <a:r>
              <a:rPr lang="en-US" dirty="0"/>
              <a:t/>
            </a:r>
            <a:br>
              <a:rPr lang="en-US" dirty="0"/>
            </a:br>
            <a:r>
              <a:rPr lang="en-US" sz="2400" b="1" dirty="0"/>
              <a:t>N.Fuata</a:t>
            </a:r>
            <a:endParaRPr lang="en-US" sz="2400" dirty="0"/>
          </a:p>
        </p:txBody>
      </p:sp>
    </p:spTree>
    <p:extLst>
      <p:ext uri="{BB962C8B-B14F-4D97-AF65-F5344CB8AC3E}">
        <p14:creationId xmlns:p14="http://schemas.microsoft.com/office/powerpoint/2010/main" val="14223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Life Coaching</a:t>
            </a:r>
            <a:endParaRPr lang="en-US" dirty="0"/>
          </a:p>
        </p:txBody>
      </p:sp>
      <p:sp>
        <p:nvSpPr>
          <p:cNvPr id="5" name="Content Placeholder 4"/>
          <p:cNvSpPr>
            <a:spLocks noGrp="1"/>
          </p:cNvSpPr>
          <p:nvPr>
            <p:ph idx="1"/>
          </p:nvPr>
        </p:nvSpPr>
        <p:spPr/>
        <p:txBody>
          <a:bodyPr>
            <a:noAutofit/>
          </a:bodyPr>
          <a:lstStyle/>
          <a:p>
            <a:pPr marL="0" indent="0">
              <a:buNone/>
            </a:pPr>
            <a:r>
              <a:rPr lang="en-US" sz="2800" dirty="0" smtClean="0"/>
              <a:t>Life coaching is to help people get the most out of life by specifying what is important and pursuing it.  Things that are most fulfilling like family, friends, career, love, spirituality, educational goals, plans for time outside work, community engagement, attention to ones mental and physical health etc..</a:t>
            </a:r>
            <a:endParaRPr lang="en-US" sz="2800" dirty="0"/>
          </a:p>
          <a:p>
            <a:pPr marL="0" indent="0">
              <a:buNone/>
            </a:pPr>
            <a:r>
              <a:rPr lang="en-US" sz="2800" dirty="0" smtClean="0"/>
              <a:t>Life is mostly about purpose and meaning. The alternative is misery and suffering which is a bad deal in life. </a:t>
            </a:r>
            <a:endParaRPr lang="en-US" sz="2800" dirty="0"/>
          </a:p>
        </p:txBody>
      </p:sp>
    </p:spTree>
    <p:extLst>
      <p:ext uri="{BB962C8B-B14F-4D97-AF65-F5344CB8AC3E}">
        <p14:creationId xmlns:p14="http://schemas.microsoft.com/office/powerpoint/2010/main" val="222845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a:t>
            </a:r>
            <a:endParaRPr lang="en-US" dirty="0"/>
          </a:p>
        </p:txBody>
      </p:sp>
      <p:sp>
        <p:nvSpPr>
          <p:cNvPr id="5" name="Content Placeholder 4"/>
          <p:cNvSpPr>
            <a:spLocks noGrp="1"/>
          </p:cNvSpPr>
          <p:nvPr>
            <p:ph idx="1"/>
          </p:nvPr>
        </p:nvSpPr>
        <p:spPr/>
        <p:txBody>
          <a:bodyPr/>
          <a:lstStyle/>
          <a:p>
            <a:r>
              <a:rPr lang="en-US" b="1" dirty="0" smtClean="0"/>
              <a:t>Question: </a:t>
            </a:r>
            <a:r>
              <a:rPr lang="en-US" dirty="0" smtClean="0"/>
              <a:t>If you were chosen to head a national task force to combat drugs in Fiji among our youth, name the top 3 professionals you would choose from a field of expertise to assist you?</a:t>
            </a:r>
          </a:p>
          <a:p>
            <a:r>
              <a:rPr lang="en-US" dirty="0" smtClean="0"/>
              <a:t>Example: Medical Doctor, Psychologist, Psychiatrist, Police Officer, Lawyer, Military Officer, Rugby Coach, Pastor/Pundit/</a:t>
            </a:r>
            <a:r>
              <a:rPr lang="en-US" dirty="0" err="1" smtClean="0"/>
              <a:t>Mulla</a:t>
            </a:r>
            <a:r>
              <a:rPr lang="en-US" dirty="0" smtClean="0"/>
              <a:t> </a:t>
            </a:r>
            <a:r>
              <a:rPr lang="en-US" dirty="0" err="1" smtClean="0"/>
              <a:t>etc</a:t>
            </a:r>
            <a:endParaRPr lang="en-US" dirty="0"/>
          </a:p>
        </p:txBody>
      </p:sp>
    </p:spTree>
    <p:extLst>
      <p:ext uri="{BB962C8B-B14F-4D97-AF65-F5344CB8AC3E}">
        <p14:creationId xmlns:p14="http://schemas.microsoft.com/office/powerpoint/2010/main" val="2764657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stress?</a:t>
            </a:r>
            <a:endParaRPr lang="en-US" dirty="0"/>
          </a:p>
        </p:txBody>
      </p:sp>
      <p:sp>
        <p:nvSpPr>
          <p:cNvPr id="5" name="Content Placeholder 4"/>
          <p:cNvSpPr>
            <a:spLocks noGrp="1"/>
          </p:cNvSpPr>
          <p:nvPr>
            <p:ph idx="1"/>
          </p:nvPr>
        </p:nvSpPr>
        <p:spPr/>
        <p:txBody>
          <a:bodyPr>
            <a:noAutofit/>
          </a:bodyPr>
          <a:lstStyle/>
          <a:p>
            <a:pPr marL="0" indent="0">
              <a:buNone/>
            </a:pPr>
            <a:r>
              <a:rPr lang="en-US" sz="1800" b="1" dirty="0"/>
              <a:t>Stress</a:t>
            </a:r>
            <a:endParaRPr lang="en-US" sz="1800" dirty="0"/>
          </a:p>
          <a:p>
            <a:r>
              <a:rPr lang="en-US" sz="1800" dirty="0"/>
              <a:t>Stress is a feeling of emotional or physical tension. </a:t>
            </a:r>
          </a:p>
          <a:p>
            <a:pPr marL="0" indent="0">
              <a:buNone/>
            </a:pPr>
            <a:r>
              <a:rPr lang="en-US" sz="1800" b="1" dirty="0" smtClean="0"/>
              <a:t>Stressor</a:t>
            </a:r>
          </a:p>
          <a:p>
            <a:r>
              <a:rPr lang="en-US" sz="1800" dirty="0" smtClean="0"/>
              <a:t>Anything that </a:t>
            </a:r>
            <a:r>
              <a:rPr lang="en-US" sz="1800" dirty="0"/>
              <a:t>gets in the way of your goal, or any impediment to your progress </a:t>
            </a:r>
            <a:r>
              <a:rPr lang="en-US" sz="1800" dirty="0" smtClean="0"/>
              <a:t>forward</a:t>
            </a:r>
            <a:r>
              <a:rPr lang="en-US" sz="1800" dirty="0"/>
              <a:t> </a:t>
            </a:r>
            <a:r>
              <a:rPr lang="en-US" sz="1800" dirty="0" smtClean="0"/>
              <a:t>in life can make you feel</a:t>
            </a:r>
            <a:r>
              <a:rPr lang="en-US" sz="1800" dirty="0"/>
              <a:t> </a:t>
            </a:r>
            <a:r>
              <a:rPr lang="en-US" sz="1800" dirty="0" smtClean="0"/>
              <a:t>scared, frustrated</a:t>
            </a:r>
            <a:r>
              <a:rPr lang="en-US" sz="1800" dirty="0"/>
              <a:t>, angry, or </a:t>
            </a:r>
            <a:r>
              <a:rPr lang="en-US" sz="1800" dirty="0" smtClean="0"/>
              <a:t>nervous.</a:t>
            </a:r>
          </a:p>
          <a:p>
            <a:r>
              <a:rPr lang="en-US" sz="1800" dirty="0" smtClean="0"/>
              <a:t> The emotional experience of stress is ‘</a:t>
            </a:r>
            <a:r>
              <a:rPr lang="en-US" sz="1800" b="1" dirty="0" smtClean="0"/>
              <a:t>Values neutral’ – </a:t>
            </a:r>
            <a:r>
              <a:rPr lang="en-US" sz="1800" dirty="0" smtClean="0"/>
              <a:t>the outcomes created by the stress whether negative or positive emotions (depending on perception) has no bearing on whether it is good or bad morally. </a:t>
            </a:r>
            <a:endParaRPr lang="en-US" sz="1800" dirty="0"/>
          </a:p>
          <a:p>
            <a:pPr marL="0" indent="0">
              <a:buNone/>
            </a:pPr>
            <a:endParaRPr lang="en-US" sz="2800" dirty="0"/>
          </a:p>
        </p:txBody>
      </p:sp>
    </p:spTree>
    <p:extLst>
      <p:ext uri="{BB962C8B-B14F-4D97-AF65-F5344CB8AC3E}">
        <p14:creationId xmlns:p14="http://schemas.microsoft.com/office/powerpoint/2010/main" val="265139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stress?</a:t>
            </a:r>
            <a:endParaRPr lang="en-US" dirty="0"/>
          </a:p>
        </p:txBody>
      </p:sp>
      <p:sp>
        <p:nvSpPr>
          <p:cNvPr id="5" name="Content Placeholder 4"/>
          <p:cNvSpPr>
            <a:spLocks noGrp="1"/>
          </p:cNvSpPr>
          <p:nvPr>
            <p:ph idx="1"/>
          </p:nvPr>
        </p:nvSpPr>
        <p:spPr/>
        <p:txBody>
          <a:bodyPr>
            <a:noAutofit/>
          </a:bodyPr>
          <a:lstStyle/>
          <a:p>
            <a:pPr marL="0" indent="0">
              <a:buNone/>
            </a:pPr>
            <a:r>
              <a:rPr lang="en-US" sz="1800" b="1" dirty="0" smtClean="0"/>
              <a:t>Level </a:t>
            </a:r>
            <a:r>
              <a:rPr lang="en-US" sz="1800" b="1" dirty="0"/>
              <a:t>of stress</a:t>
            </a:r>
            <a:endParaRPr lang="en-US" sz="1800" dirty="0"/>
          </a:p>
          <a:p>
            <a:pPr marL="0" indent="0">
              <a:buNone/>
            </a:pPr>
            <a:r>
              <a:rPr lang="en-US" sz="1800" dirty="0" smtClean="0"/>
              <a:t>Five </a:t>
            </a:r>
            <a:r>
              <a:rPr lang="en-US" sz="1800" dirty="0"/>
              <a:t>factors that determine your level of stress:</a:t>
            </a:r>
          </a:p>
          <a:p>
            <a:pPr lvl="0"/>
            <a:r>
              <a:rPr lang="en-US" sz="1800" dirty="0"/>
              <a:t>The amount of energy correcting your course</a:t>
            </a:r>
          </a:p>
          <a:p>
            <a:pPr lvl="0"/>
            <a:r>
              <a:rPr lang="en-US" sz="1800" dirty="0"/>
              <a:t>The lack of expertise in correcting your course</a:t>
            </a:r>
          </a:p>
          <a:p>
            <a:pPr lvl="0"/>
            <a:r>
              <a:rPr lang="en-US" sz="1800" dirty="0"/>
              <a:t>Not knowing how long it will take to correct your course</a:t>
            </a:r>
          </a:p>
          <a:p>
            <a:pPr lvl="0"/>
            <a:r>
              <a:rPr lang="en-US" sz="1800" dirty="0"/>
              <a:t>Your perception about </a:t>
            </a:r>
            <a:r>
              <a:rPr lang="en-US" sz="1800" dirty="0" smtClean="0"/>
              <a:t>life in general</a:t>
            </a:r>
          </a:p>
          <a:p>
            <a:pPr lvl="0"/>
            <a:r>
              <a:rPr lang="en-US" sz="1800" dirty="0" smtClean="0"/>
              <a:t>The amount of suffering you allow in your life</a:t>
            </a:r>
            <a:endParaRPr lang="en-US" sz="1800" dirty="0"/>
          </a:p>
        </p:txBody>
      </p:sp>
    </p:spTree>
    <p:extLst>
      <p:ext uri="{BB962C8B-B14F-4D97-AF65-F5344CB8AC3E}">
        <p14:creationId xmlns:p14="http://schemas.microsoft.com/office/powerpoint/2010/main" val="3057427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3394</TotalTime>
  <Words>1098</Words>
  <Application>Microsoft Office PowerPoint</Application>
  <PresentationFormat>Widescreen</PresentationFormat>
  <Paragraphs>125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Garamond</vt:lpstr>
      <vt:lpstr>Organic</vt:lpstr>
      <vt:lpstr>Session 1  * “Managing Stress During COVID-19” *</vt:lpstr>
      <vt:lpstr>PowerPoint Presentation</vt:lpstr>
      <vt:lpstr>PowerPoint Presentation</vt:lpstr>
      <vt:lpstr>Scope</vt:lpstr>
      <vt:lpstr>PowerPoint Presentation</vt:lpstr>
      <vt:lpstr>Definition: Life Coaching</vt:lpstr>
      <vt:lpstr>Question ??</vt:lpstr>
      <vt:lpstr>What is stress?</vt:lpstr>
      <vt:lpstr>What is stress?</vt:lpstr>
      <vt:lpstr>Good and Bad Stress</vt:lpstr>
      <vt:lpstr>Three Simplified Categories of Stressors</vt:lpstr>
      <vt:lpstr>Simplified Categories of Stressors</vt:lpstr>
      <vt:lpstr>Simplified Categories of Stressors</vt:lpstr>
      <vt:lpstr>Should you wear shades tonight?  N.Fuata</vt:lpstr>
      <vt:lpstr>Stress and the Role of Perception</vt:lpstr>
      <vt:lpstr>Perception and Basic Philosophy </vt:lpstr>
      <vt:lpstr>Perception and Basic Philosophy </vt:lpstr>
      <vt:lpstr>Insights</vt:lpstr>
      <vt:lpstr>Question ??</vt:lpstr>
      <vt:lpstr>My answer</vt:lpstr>
      <vt:lpstr>Summary and Discussion</vt:lpstr>
      <vt:lpstr>QUESTIONS ????</vt:lpstr>
      <vt:lpstr>NICHOLAS FUATA</vt:lpstr>
    </vt:vector>
  </TitlesOfParts>
  <Company>The University of the South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SUICIDE  *what can we do *</dc:title>
  <dc:creator>Lillian Fuata</dc:creator>
  <cp:lastModifiedBy>Operations</cp:lastModifiedBy>
  <cp:revision>106</cp:revision>
  <dcterms:created xsi:type="dcterms:W3CDTF">2020-09-04T06:22:41Z</dcterms:created>
  <dcterms:modified xsi:type="dcterms:W3CDTF">2020-10-25T23:36:02Z</dcterms:modified>
</cp:coreProperties>
</file>