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98" r:id="rId4"/>
    <p:sldId id="300" r:id="rId5"/>
    <p:sldId id="258" r:id="rId6"/>
    <p:sldId id="291" r:id="rId7"/>
    <p:sldId id="316" r:id="rId8"/>
    <p:sldId id="302" r:id="rId9"/>
    <p:sldId id="303" r:id="rId10"/>
    <p:sldId id="257" r:id="rId11"/>
    <p:sldId id="304" r:id="rId12"/>
    <p:sldId id="305" r:id="rId13"/>
    <p:sldId id="308" r:id="rId14"/>
    <p:sldId id="301" r:id="rId15"/>
    <p:sldId id="309" r:id="rId16"/>
    <p:sldId id="310" r:id="rId17"/>
    <p:sldId id="313" r:id="rId18"/>
    <p:sldId id="307" r:id="rId19"/>
    <p:sldId id="314" r:id="rId20"/>
    <p:sldId id="306" r:id="rId21"/>
    <p:sldId id="315" r:id="rId22"/>
    <p:sldId id="312" r:id="rId23"/>
    <p:sldId id="296" r:id="rId24"/>
    <p:sldId id="295" r:id="rId25"/>
    <p:sldId id="31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87" d="100"/>
          <a:sy n="87" d="100"/>
        </p:scale>
        <p:origin x="53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FEDF431-1FA8-48A3-AA0E-556A2D850AE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416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077B5B-6F6E-445E-97B7-C8FE7A00E419}"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185887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27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96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341039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47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52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9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0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204960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077B5B-6F6E-445E-97B7-C8FE7A00E419}"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DF431-1FA8-48A3-AA0E-556A2D850AE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3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077B5B-6F6E-445E-97B7-C8FE7A00E419}"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144144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077B5B-6F6E-445E-97B7-C8FE7A00E419}"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DF431-1FA8-48A3-AA0E-556A2D850AE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19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077B5B-6F6E-445E-97B7-C8FE7A00E419}"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DF431-1FA8-48A3-AA0E-556A2D850AE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3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77B5B-6F6E-445E-97B7-C8FE7A00E419}" type="datetimeFigureOut">
              <a:rPr lang="en-US" smtClean="0"/>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305588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077B5B-6F6E-445E-97B7-C8FE7A00E419}"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DF431-1FA8-48A3-AA0E-556A2D850AE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14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077B5B-6F6E-445E-97B7-C8FE7A00E419}"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DF431-1FA8-48A3-AA0E-556A2D850AEE}" type="slidenum">
              <a:rPr lang="en-US" smtClean="0"/>
              <a:t>‹#›</a:t>
            </a:fld>
            <a:endParaRPr lang="en-US"/>
          </a:p>
        </p:txBody>
      </p:sp>
    </p:spTree>
    <p:extLst>
      <p:ext uri="{BB962C8B-B14F-4D97-AF65-F5344CB8AC3E}">
        <p14:creationId xmlns:p14="http://schemas.microsoft.com/office/powerpoint/2010/main" val="142996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077B5B-6F6E-445E-97B7-C8FE7A00E419}" type="datetimeFigureOut">
              <a:rPr lang="en-US" smtClean="0"/>
              <a:t>10/26/2020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EDF431-1FA8-48A3-AA0E-556A2D850AEE}" type="slidenum">
              <a:rPr lang="en-US" smtClean="0"/>
              <a:t>‹#›</a:t>
            </a:fld>
            <a:endParaRPr lang="en-US"/>
          </a:p>
        </p:txBody>
      </p:sp>
    </p:spTree>
    <p:extLst>
      <p:ext uri="{BB962C8B-B14F-4D97-AF65-F5344CB8AC3E}">
        <p14:creationId xmlns:p14="http://schemas.microsoft.com/office/powerpoint/2010/main" val="305201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nfuata@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4832" y="1790324"/>
            <a:ext cx="6815669" cy="1515533"/>
          </a:xfrm>
        </p:spPr>
        <p:txBody>
          <a:bodyPr/>
          <a:lstStyle/>
          <a:p>
            <a:r>
              <a:rPr lang="en-US" dirty="0" smtClean="0"/>
              <a:t>Session 2</a:t>
            </a:r>
            <a:br>
              <a:rPr lang="en-US" dirty="0" smtClean="0"/>
            </a:br>
            <a:r>
              <a:rPr lang="en-US" dirty="0" smtClean="0"/>
              <a:t> * </a:t>
            </a:r>
            <a:r>
              <a:rPr lang="en-US" sz="2800" dirty="0" smtClean="0"/>
              <a:t>“Hope in the midst of</a:t>
            </a:r>
            <a:r>
              <a:rPr lang="en-US" sz="2800" dirty="0"/>
              <a:t> </a:t>
            </a:r>
            <a:r>
              <a:rPr lang="en-US" sz="2800" dirty="0" smtClean="0"/>
              <a:t>COVID” </a:t>
            </a:r>
            <a:r>
              <a:rPr lang="en-US" dirty="0" smtClean="0"/>
              <a:t>*</a:t>
            </a:r>
            <a:endParaRPr lang="en-US" dirty="0"/>
          </a:p>
        </p:txBody>
      </p:sp>
      <p:sp>
        <p:nvSpPr>
          <p:cNvPr id="3" name="Subtitle 2"/>
          <p:cNvSpPr>
            <a:spLocks noGrp="1"/>
          </p:cNvSpPr>
          <p:nvPr>
            <p:ph type="subTitle" idx="1"/>
          </p:nvPr>
        </p:nvSpPr>
        <p:spPr/>
        <p:txBody>
          <a:bodyPr>
            <a:normAutofit fontScale="77500" lnSpcReduction="20000"/>
          </a:bodyPr>
          <a:lstStyle/>
          <a:p>
            <a:endParaRPr lang="en-US" sz="1200" dirty="0" smtClean="0"/>
          </a:p>
          <a:p>
            <a:endParaRPr lang="en-US" sz="1200" dirty="0"/>
          </a:p>
          <a:p>
            <a:endParaRPr lang="en-US" sz="1200" dirty="0" smtClean="0"/>
          </a:p>
          <a:p>
            <a:endParaRPr lang="en-US" sz="1200" dirty="0"/>
          </a:p>
          <a:p>
            <a:endParaRPr lang="en-US" sz="1200" dirty="0" smtClean="0"/>
          </a:p>
          <a:p>
            <a:r>
              <a:rPr lang="en-US" sz="1200" dirty="0" smtClean="0"/>
              <a:t>PREPARED BY N.FUATA</a:t>
            </a:r>
            <a:endParaRPr lang="en-US" sz="1200" dirty="0"/>
          </a:p>
        </p:txBody>
      </p:sp>
      <p:pic>
        <p:nvPicPr>
          <p:cNvPr id="6" name="Picture 5"/>
          <p:cNvPicPr>
            <a:picLocks noChangeAspect="1"/>
          </p:cNvPicPr>
          <p:nvPr/>
        </p:nvPicPr>
        <p:blipFill>
          <a:blip r:embed="rId2"/>
          <a:stretch>
            <a:fillRect/>
          </a:stretch>
        </p:blipFill>
        <p:spPr>
          <a:xfrm>
            <a:off x="-1" y="-1"/>
            <a:ext cx="3009055" cy="2333151"/>
          </a:xfrm>
          <a:prstGeom prst="rect">
            <a:avLst/>
          </a:prstGeom>
        </p:spPr>
      </p:pic>
      <p:pic>
        <p:nvPicPr>
          <p:cNvPr id="7" name="Picture 6"/>
          <p:cNvPicPr>
            <a:picLocks noChangeAspect="1"/>
          </p:cNvPicPr>
          <p:nvPr/>
        </p:nvPicPr>
        <p:blipFill>
          <a:blip r:embed="rId3"/>
          <a:stretch>
            <a:fillRect/>
          </a:stretch>
        </p:blipFill>
        <p:spPr>
          <a:xfrm>
            <a:off x="-1" y="2756262"/>
            <a:ext cx="3219450" cy="2063931"/>
          </a:xfrm>
          <a:prstGeom prst="rect">
            <a:avLst/>
          </a:prstGeom>
        </p:spPr>
      </p:pic>
      <p:pic>
        <p:nvPicPr>
          <p:cNvPr id="9" name="Picture 8"/>
          <p:cNvPicPr>
            <a:picLocks noChangeAspect="1"/>
          </p:cNvPicPr>
          <p:nvPr/>
        </p:nvPicPr>
        <p:blipFill>
          <a:blip r:embed="rId4"/>
          <a:stretch>
            <a:fillRect/>
          </a:stretch>
        </p:blipFill>
        <p:spPr>
          <a:xfrm>
            <a:off x="9248503" y="2333150"/>
            <a:ext cx="2951963" cy="2055970"/>
          </a:xfrm>
          <a:prstGeom prst="rect">
            <a:avLst/>
          </a:prstGeom>
        </p:spPr>
      </p:pic>
      <p:pic>
        <p:nvPicPr>
          <p:cNvPr id="10" name="Picture 9"/>
          <p:cNvPicPr>
            <a:picLocks noChangeAspect="1"/>
          </p:cNvPicPr>
          <p:nvPr/>
        </p:nvPicPr>
        <p:blipFill>
          <a:blip r:embed="rId5"/>
          <a:stretch>
            <a:fillRect/>
          </a:stretch>
        </p:blipFill>
        <p:spPr>
          <a:xfrm>
            <a:off x="8279477" y="4389120"/>
            <a:ext cx="3912523" cy="2468880"/>
          </a:xfrm>
          <a:prstGeom prst="rect">
            <a:avLst/>
          </a:prstGeom>
        </p:spPr>
      </p:pic>
    </p:spTree>
    <p:extLst>
      <p:ext uri="{BB962C8B-B14F-4D97-AF65-F5344CB8AC3E}">
        <p14:creationId xmlns:p14="http://schemas.microsoft.com/office/powerpoint/2010/main" val="1335326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Shedding light on the pandemic</a:t>
            </a:r>
            <a:endParaRPr lang="en-US" dirty="0"/>
          </a:p>
        </p:txBody>
      </p:sp>
      <p:sp>
        <p:nvSpPr>
          <p:cNvPr id="5" name="Content Placeholder 4"/>
          <p:cNvSpPr>
            <a:spLocks noGrp="1"/>
          </p:cNvSpPr>
          <p:nvPr>
            <p:ph idx="1"/>
          </p:nvPr>
        </p:nvSpPr>
        <p:spPr/>
        <p:txBody>
          <a:bodyPr>
            <a:noAutofit/>
          </a:bodyPr>
          <a:lstStyle/>
          <a:p>
            <a:pPr marL="0" indent="0">
              <a:buNone/>
            </a:pPr>
            <a:r>
              <a:rPr lang="en-US" sz="2000" dirty="0" smtClean="0"/>
              <a:t>The</a:t>
            </a:r>
            <a:r>
              <a:rPr lang="en-US" sz="2800" dirty="0" smtClean="0"/>
              <a:t> pandemic is like a storm on a nation, it uproots and leaves foundations bare.  Similarly it strips you and I down to our selves and our abilities.  </a:t>
            </a:r>
          </a:p>
          <a:p>
            <a:pPr marL="0" indent="0">
              <a:buNone/>
            </a:pPr>
            <a:endParaRPr lang="en-US" sz="2800" dirty="0"/>
          </a:p>
          <a:p>
            <a:pPr marL="0" indent="0" algn="ctr">
              <a:buNone/>
            </a:pPr>
            <a:r>
              <a:rPr lang="en-US" dirty="0" err="1" smtClean="0"/>
              <a:t>N.Fuata</a:t>
            </a:r>
            <a:endParaRPr lang="en-US" dirty="0"/>
          </a:p>
        </p:txBody>
      </p:sp>
    </p:spTree>
    <p:extLst>
      <p:ext uri="{BB962C8B-B14F-4D97-AF65-F5344CB8AC3E}">
        <p14:creationId xmlns:p14="http://schemas.microsoft.com/office/powerpoint/2010/main" val="2228457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Shedding light on the pandemic</a:t>
            </a:r>
            <a:endParaRPr lang="en-US" dirty="0"/>
          </a:p>
        </p:txBody>
      </p:sp>
      <p:sp>
        <p:nvSpPr>
          <p:cNvPr id="5" name="Content Placeholder 4"/>
          <p:cNvSpPr>
            <a:spLocks noGrp="1"/>
          </p:cNvSpPr>
          <p:nvPr>
            <p:ph idx="1"/>
          </p:nvPr>
        </p:nvSpPr>
        <p:spPr>
          <a:xfrm>
            <a:off x="1295402" y="2556932"/>
            <a:ext cx="9601196" cy="3318936"/>
          </a:xfrm>
        </p:spPr>
        <p:txBody>
          <a:bodyPr>
            <a:noAutofit/>
          </a:bodyPr>
          <a:lstStyle/>
          <a:p>
            <a:r>
              <a:rPr lang="en-US" sz="1800" dirty="0" smtClean="0"/>
              <a:t>The pandemic has caused a recession. Loss of jobs, businesses closing down, economic downturn. All of this has caused panic, anxiety and depression. </a:t>
            </a:r>
          </a:p>
          <a:p>
            <a:r>
              <a:rPr lang="en-US" sz="1800" dirty="0" smtClean="0"/>
              <a:t>Insight: If you remove all the buildings, the air conditioning, the lights, the vehicles, airplanes, flush toilets, escalators </a:t>
            </a:r>
            <a:r>
              <a:rPr lang="en-US" sz="1800" dirty="0" err="1" smtClean="0"/>
              <a:t>etc</a:t>
            </a:r>
            <a:r>
              <a:rPr lang="en-US" sz="1800" dirty="0" smtClean="0"/>
              <a:t> you will realize that mankind has always ventured to subdue the planet. </a:t>
            </a:r>
          </a:p>
          <a:p>
            <a:r>
              <a:rPr lang="en-US" sz="1800" dirty="0" smtClean="0"/>
              <a:t>We have always attempted to conquer nature. Nature has been rather harsh.  We are victims of nature.</a:t>
            </a:r>
          </a:p>
          <a:p>
            <a:r>
              <a:rPr lang="en-US" sz="1800" dirty="0" smtClean="0"/>
              <a:t>The will to survive is always the driving factor. It is all about self preservation and improving our quality of life. </a:t>
            </a:r>
          </a:p>
          <a:p>
            <a:r>
              <a:rPr lang="en-US" sz="1800" dirty="0" smtClean="0"/>
              <a:t>Poor people who became rich was not motivated by money or government assistance. Instinctively they were motivated by the sting of poverty. Poverty limits their options. </a:t>
            </a:r>
          </a:p>
          <a:p>
            <a:r>
              <a:rPr lang="en-US" sz="1800" dirty="0" smtClean="0"/>
              <a:t>It is not the pain and suffering of life </a:t>
            </a:r>
            <a:r>
              <a:rPr lang="en-US" sz="1800" dirty="0"/>
              <a:t>that makes us want to take our lives. </a:t>
            </a:r>
            <a:r>
              <a:rPr lang="en-US" sz="1800" dirty="0" smtClean="0"/>
              <a:t>It is the meaningless </a:t>
            </a:r>
            <a:r>
              <a:rPr lang="en-US" sz="1800" dirty="0"/>
              <a:t>pleasure that </a:t>
            </a:r>
            <a:r>
              <a:rPr lang="en-US" sz="1800" dirty="0" smtClean="0"/>
              <a:t>we pursue.   </a:t>
            </a:r>
            <a:endParaRPr lang="en-US" sz="1800" dirty="0"/>
          </a:p>
        </p:txBody>
      </p:sp>
    </p:spTree>
    <p:extLst>
      <p:ext uri="{BB962C8B-B14F-4D97-AF65-F5344CB8AC3E}">
        <p14:creationId xmlns:p14="http://schemas.microsoft.com/office/powerpoint/2010/main" val="1923808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Hope</a:t>
            </a:r>
            <a:endParaRPr lang="en-US" dirty="0"/>
          </a:p>
        </p:txBody>
      </p:sp>
      <p:sp>
        <p:nvSpPr>
          <p:cNvPr id="5" name="Content Placeholder 4"/>
          <p:cNvSpPr>
            <a:spLocks noGrp="1"/>
          </p:cNvSpPr>
          <p:nvPr>
            <p:ph idx="1"/>
          </p:nvPr>
        </p:nvSpPr>
        <p:spPr/>
        <p:txBody>
          <a:bodyPr>
            <a:noAutofit/>
          </a:bodyPr>
          <a:lstStyle/>
          <a:p>
            <a:pPr marL="0" indent="0">
              <a:buNone/>
            </a:pPr>
            <a:r>
              <a:rPr lang="en-US" sz="1600" dirty="0" smtClean="0"/>
              <a:t>Hope is based on what you have, what you lost and can regain (</a:t>
            </a:r>
            <a:r>
              <a:rPr lang="en-US" sz="1600" dirty="0" err="1" smtClean="0"/>
              <a:t>N.Fuata</a:t>
            </a:r>
            <a:r>
              <a:rPr lang="en-US" sz="1600" dirty="0" smtClean="0"/>
              <a:t>)</a:t>
            </a:r>
          </a:p>
          <a:p>
            <a:pPr marL="0" indent="0">
              <a:buNone/>
            </a:pPr>
            <a:r>
              <a:rPr lang="en-US" sz="1600" dirty="0" smtClean="0"/>
              <a:t>The pandemic helped people change for the good. It helped people:</a:t>
            </a:r>
          </a:p>
          <a:p>
            <a:r>
              <a:rPr lang="en-US" sz="1600" dirty="0" smtClean="0"/>
              <a:t>Build better marriages – scarcity helps couples work together, bring resources together to sustain quality of life</a:t>
            </a:r>
          </a:p>
          <a:p>
            <a:r>
              <a:rPr lang="en-US" sz="1600" dirty="0" smtClean="0"/>
              <a:t>Marriage – single people considered marriage to bring their resources together. Poor families marry their daughters off. </a:t>
            </a:r>
          </a:p>
          <a:p>
            <a:r>
              <a:rPr lang="en-US" sz="1600" dirty="0" smtClean="0"/>
              <a:t>Revisit old foes and making amends – forgiveness, moving ahead and helping each other</a:t>
            </a:r>
          </a:p>
          <a:p>
            <a:r>
              <a:rPr lang="en-US" sz="1600" dirty="0" smtClean="0"/>
              <a:t>Spend quality time with family  - creates bonding and authenticity with children</a:t>
            </a:r>
          </a:p>
          <a:p>
            <a:r>
              <a:rPr lang="en-US" sz="1600" dirty="0" smtClean="0"/>
              <a:t>Build genuine friendships – by helping people during </a:t>
            </a:r>
            <a:r>
              <a:rPr lang="en-US" sz="1600" dirty="0" err="1" smtClean="0"/>
              <a:t>Covid</a:t>
            </a:r>
            <a:r>
              <a:rPr lang="en-US" sz="1600" dirty="0" smtClean="0"/>
              <a:t> you find out other areas about them you can care about</a:t>
            </a:r>
          </a:p>
          <a:p>
            <a:r>
              <a:rPr lang="en-US" sz="1600" dirty="0" smtClean="0"/>
              <a:t>Take on a new spiritual journey – rekindle their love for their old belief, change religion/spirituality. Challenge their existing belief system. </a:t>
            </a:r>
          </a:p>
          <a:p>
            <a:r>
              <a:rPr lang="en-US" sz="1600" dirty="0" smtClean="0"/>
              <a:t>Value family, friends and community – social networking and moral support</a:t>
            </a:r>
          </a:p>
          <a:p>
            <a:endParaRPr lang="en-US" sz="2000" dirty="0" smtClean="0"/>
          </a:p>
          <a:p>
            <a:pPr marL="0" indent="0">
              <a:buNone/>
            </a:pPr>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876367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Hope</a:t>
            </a:r>
            <a:endParaRPr lang="en-US" dirty="0"/>
          </a:p>
        </p:txBody>
      </p:sp>
      <p:sp>
        <p:nvSpPr>
          <p:cNvPr id="5" name="Content Placeholder 4"/>
          <p:cNvSpPr>
            <a:spLocks noGrp="1"/>
          </p:cNvSpPr>
          <p:nvPr>
            <p:ph idx="1"/>
          </p:nvPr>
        </p:nvSpPr>
        <p:spPr/>
        <p:txBody>
          <a:bodyPr>
            <a:noAutofit/>
          </a:bodyPr>
          <a:lstStyle/>
          <a:p>
            <a:pPr marL="0" indent="0">
              <a:buNone/>
            </a:pPr>
            <a:r>
              <a:rPr lang="en-US" sz="2000" dirty="0" smtClean="0"/>
              <a:t>The pandemic helped people change for the good. It helped people:</a:t>
            </a:r>
          </a:p>
          <a:p>
            <a:r>
              <a:rPr lang="en-US" sz="2000" dirty="0"/>
              <a:t>C</a:t>
            </a:r>
            <a:r>
              <a:rPr lang="en-US" sz="2000" dirty="0" smtClean="0"/>
              <a:t>reate long lasting friendships through the hardships – we unite when we face adversity</a:t>
            </a:r>
          </a:p>
          <a:p>
            <a:r>
              <a:rPr lang="en-US" sz="2000" dirty="0"/>
              <a:t>Revisit cultural values and principles – </a:t>
            </a:r>
            <a:r>
              <a:rPr lang="en-US" sz="2000" dirty="0" smtClean="0"/>
              <a:t>sharing and helping one another</a:t>
            </a:r>
            <a:endParaRPr lang="en-US" sz="2000" dirty="0"/>
          </a:p>
          <a:p>
            <a:r>
              <a:rPr lang="en-US" sz="2000" dirty="0"/>
              <a:t>Value the wisdom of their parents/grandparents – they lived in a harsher </a:t>
            </a:r>
            <a:r>
              <a:rPr lang="en-US" sz="2000" dirty="0" smtClean="0"/>
              <a:t>world</a:t>
            </a:r>
          </a:p>
          <a:p>
            <a:r>
              <a:rPr lang="en-US" sz="2000" dirty="0" smtClean="0"/>
              <a:t>View hygiene and health in a new way – taking care of our immune system</a:t>
            </a:r>
          </a:p>
          <a:p>
            <a:r>
              <a:rPr lang="en-US" sz="2000" dirty="0" smtClean="0"/>
              <a:t>Remember that their wealth could flow back into the community – you can also work not only to benefit yourself but others also</a:t>
            </a:r>
          </a:p>
          <a:p>
            <a:r>
              <a:rPr lang="en-US" sz="2000" dirty="0" smtClean="0"/>
              <a:t>Those who couldn’t find work found some kind of employment – landscaping, farming, carpentry </a:t>
            </a:r>
            <a:r>
              <a:rPr lang="en-US" sz="2000" dirty="0" err="1" smtClean="0"/>
              <a:t>etc</a:t>
            </a:r>
            <a:endParaRPr lang="en-US" sz="2000" dirty="0" smtClean="0"/>
          </a:p>
          <a:p>
            <a:endParaRPr lang="en-US" sz="2000" dirty="0"/>
          </a:p>
          <a:p>
            <a:endParaRPr lang="en-US" sz="2000" dirty="0" smtClean="0"/>
          </a:p>
          <a:p>
            <a:endParaRPr lang="en-US" sz="2000" dirty="0" smtClean="0"/>
          </a:p>
          <a:p>
            <a:pPr marL="0" indent="0">
              <a:buNone/>
            </a:pPr>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618919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Plan</a:t>
            </a:r>
            <a:endParaRPr lang="en-US" dirty="0"/>
          </a:p>
        </p:txBody>
      </p:sp>
      <p:sp>
        <p:nvSpPr>
          <p:cNvPr id="3" name="Content Placeholder 2"/>
          <p:cNvSpPr>
            <a:spLocks noGrp="1"/>
          </p:cNvSpPr>
          <p:nvPr>
            <p:ph idx="1"/>
          </p:nvPr>
        </p:nvSpPr>
        <p:spPr/>
        <p:txBody>
          <a:bodyPr/>
          <a:lstStyle/>
          <a:p>
            <a:r>
              <a:rPr lang="en-US" dirty="0"/>
              <a:t>O</a:t>
            </a:r>
            <a:r>
              <a:rPr lang="en-US" dirty="0" smtClean="0"/>
              <a:t>ur retirement plan is the dividends of appreciated love and work that you have invested  in your community or family. Their kindness will sustain you in life.</a:t>
            </a:r>
          </a:p>
          <a:p>
            <a:endParaRPr lang="en-US" dirty="0"/>
          </a:p>
          <a:p>
            <a:pPr marL="0" indent="0" algn="ctr">
              <a:buNone/>
            </a:pPr>
            <a:r>
              <a:rPr lang="en-US" dirty="0" err="1" smtClean="0"/>
              <a:t>N.Fuata</a:t>
            </a:r>
            <a:r>
              <a:rPr lang="en-US" dirty="0" smtClean="0"/>
              <a:t> </a:t>
            </a:r>
            <a:endParaRPr lang="en-US" dirty="0"/>
          </a:p>
        </p:txBody>
      </p:sp>
    </p:spTree>
    <p:extLst>
      <p:ext uri="{BB962C8B-B14F-4D97-AF65-F5344CB8AC3E}">
        <p14:creationId xmlns:p14="http://schemas.microsoft.com/office/powerpoint/2010/main" val="2397946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Opportunities</a:t>
            </a:r>
            <a:endParaRPr lang="en-US" dirty="0"/>
          </a:p>
        </p:txBody>
      </p:sp>
      <p:sp>
        <p:nvSpPr>
          <p:cNvPr id="5" name="Content Placeholder 4"/>
          <p:cNvSpPr>
            <a:spLocks noGrp="1"/>
          </p:cNvSpPr>
          <p:nvPr>
            <p:ph idx="1"/>
          </p:nvPr>
        </p:nvSpPr>
        <p:spPr>
          <a:xfrm>
            <a:off x="1295401" y="2377440"/>
            <a:ext cx="9601196" cy="3498428"/>
          </a:xfrm>
        </p:spPr>
        <p:txBody>
          <a:bodyPr>
            <a:noAutofit/>
          </a:bodyPr>
          <a:lstStyle/>
          <a:p>
            <a:pPr marL="0" indent="0">
              <a:buNone/>
            </a:pPr>
            <a:r>
              <a:rPr lang="en-US" sz="1800" dirty="0" smtClean="0"/>
              <a:t> The pandemic can help change</a:t>
            </a:r>
            <a:r>
              <a:rPr lang="en-US" sz="1800" dirty="0"/>
              <a:t> </a:t>
            </a:r>
            <a:r>
              <a:rPr lang="en-US" sz="1800" dirty="0" smtClean="0"/>
              <a:t>your view on life and business in general:</a:t>
            </a:r>
          </a:p>
          <a:p>
            <a:r>
              <a:rPr lang="en-US" sz="1800" dirty="0" smtClean="0"/>
              <a:t>On how you do business – liquidate and start new business/product, merge business – </a:t>
            </a:r>
            <a:r>
              <a:rPr lang="en-US" sz="1800" dirty="0" err="1" smtClean="0"/>
              <a:t>e.g</a:t>
            </a:r>
            <a:r>
              <a:rPr lang="en-US" sz="1800" dirty="0" smtClean="0"/>
              <a:t> cattle farmer starts a small butcher, buy a farm</a:t>
            </a:r>
          </a:p>
          <a:p>
            <a:r>
              <a:rPr lang="en-US" sz="1800" dirty="0" smtClean="0"/>
              <a:t>A shift towards our primary industry – fisheries, agriculture and mining of wood, iron, coal and minerals</a:t>
            </a:r>
          </a:p>
          <a:p>
            <a:r>
              <a:rPr lang="en-US" sz="1800" dirty="0" smtClean="0"/>
              <a:t>Watching carefully the movements in real-estate – stats listing of homes, buying properties, via mortgage and raising equity</a:t>
            </a:r>
          </a:p>
          <a:p>
            <a:r>
              <a:rPr lang="en-US" sz="1800" dirty="0" smtClean="0"/>
              <a:t>That total reliance only on salary is not feasible – multiple incomes no matter how small is an advantage</a:t>
            </a:r>
          </a:p>
          <a:p>
            <a:r>
              <a:rPr lang="en-US" sz="1800" dirty="0" smtClean="0"/>
              <a:t>Understanding your nanny may be better off then you  - she has support from her </a:t>
            </a:r>
            <a:r>
              <a:rPr lang="en-US" sz="1800" dirty="0" err="1" smtClean="0"/>
              <a:t>vanua</a:t>
            </a:r>
            <a:r>
              <a:rPr lang="en-US" sz="1800" dirty="0" smtClean="0"/>
              <a:t>, doesn’t have a mortgage, personal loan, vehicle, other expenses</a:t>
            </a:r>
          </a:p>
          <a:p>
            <a:endParaRPr lang="en-US" sz="2000" dirty="0" smtClean="0"/>
          </a:p>
          <a:p>
            <a:endParaRPr lang="en-US" sz="2000" dirty="0" smtClean="0"/>
          </a:p>
          <a:p>
            <a:endParaRPr lang="en-US" sz="2000" dirty="0" smtClean="0"/>
          </a:p>
          <a:p>
            <a:endParaRPr lang="en-US" sz="2000" dirty="0" smtClean="0"/>
          </a:p>
          <a:p>
            <a:endParaRPr lang="en-US" sz="2000" dirty="0"/>
          </a:p>
          <a:p>
            <a:endParaRPr lang="en-US" sz="2000" dirty="0" smtClean="0"/>
          </a:p>
          <a:p>
            <a:endParaRPr lang="en-US" sz="2000" dirty="0" smtClean="0"/>
          </a:p>
          <a:p>
            <a:pPr marL="0" indent="0">
              <a:buNone/>
            </a:pPr>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630086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Opportunities</a:t>
            </a:r>
            <a:endParaRPr lang="en-US" dirty="0"/>
          </a:p>
        </p:txBody>
      </p:sp>
      <p:sp>
        <p:nvSpPr>
          <p:cNvPr id="5" name="Content Placeholder 4"/>
          <p:cNvSpPr>
            <a:spLocks noGrp="1"/>
          </p:cNvSpPr>
          <p:nvPr>
            <p:ph idx="1"/>
          </p:nvPr>
        </p:nvSpPr>
        <p:spPr/>
        <p:txBody>
          <a:bodyPr>
            <a:noAutofit/>
          </a:bodyPr>
          <a:lstStyle/>
          <a:p>
            <a:pPr marL="0" indent="0">
              <a:buNone/>
            </a:pPr>
            <a:r>
              <a:rPr lang="en-US" sz="2000" dirty="0" smtClean="0"/>
              <a:t> The pandemic can help change</a:t>
            </a:r>
            <a:r>
              <a:rPr lang="en-US" sz="2000" dirty="0"/>
              <a:t> </a:t>
            </a:r>
            <a:r>
              <a:rPr lang="en-US" sz="2000" dirty="0" smtClean="0"/>
              <a:t>your view on life and business in general:</a:t>
            </a:r>
          </a:p>
          <a:p>
            <a:r>
              <a:rPr lang="en-US" sz="2000" dirty="0" smtClean="0"/>
              <a:t>Be a competent worker – companies might stream line intake and will restructure. ‘Survival of the fittest’. The best workers will be retained. Employers might start hiring only males to avoid maternity leave with women.</a:t>
            </a:r>
          </a:p>
          <a:p>
            <a:r>
              <a:rPr lang="en-US" sz="2000" dirty="0" smtClean="0"/>
              <a:t>Remote working online - companies to your benefit, to work at home online. This will help reduce real-estate costs(rent, maintenance </a:t>
            </a:r>
            <a:r>
              <a:rPr lang="en-US" sz="2000" dirty="0" err="1" smtClean="0"/>
              <a:t>etc</a:t>
            </a:r>
            <a:r>
              <a:rPr lang="en-US" sz="2000" dirty="0" smtClean="0"/>
              <a:t>)</a:t>
            </a:r>
          </a:p>
          <a:p>
            <a:r>
              <a:rPr lang="en-US" sz="2000" dirty="0" smtClean="0"/>
              <a:t>Companies may invest on </a:t>
            </a:r>
            <a:r>
              <a:rPr lang="en-US" sz="2000" dirty="0"/>
              <a:t>online tools &amp; software </a:t>
            </a:r>
            <a:r>
              <a:rPr lang="en-US" sz="2000" dirty="0" smtClean="0"/>
              <a:t>– a lot of focus on IT experience for transition.</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a:p>
            <a:endParaRPr lang="en-US" sz="2000" dirty="0" smtClean="0"/>
          </a:p>
          <a:p>
            <a:endParaRPr lang="en-US" sz="2000" dirty="0" smtClean="0"/>
          </a:p>
          <a:p>
            <a:pPr marL="0" indent="0">
              <a:buNone/>
            </a:pPr>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010402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from the wealthy</a:t>
            </a:r>
            <a:endParaRPr lang="en-US" dirty="0"/>
          </a:p>
        </p:txBody>
      </p:sp>
      <p:sp>
        <p:nvSpPr>
          <p:cNvPr id="5" name="Content Placeholder 4"/>
          <p:cNvSpPr>
            <a:spLocks noGrp="1"/>
          </p:cNvSpPr>
          <p:nvPr>
            <p:ph idx="1"/>
          </p:nvPr>
        </p:nvSpPr>
        <p:spPr/>
        <p:txBody>
          <a:bodyPr>
            <a:noAutofit/>
          </a:bodyPr>
          <a:lstStyle/>
          <a:p>
            <a:r>
              <a:rPr lang="en-US" sz="2000" dirty="0" smtClean="0"/>
              <a:t> Most people’s financial formula: Money = Salary earned from a job</a:t>
            </a:r>
          </a:p>
          <a:p>
            <a:r>
              <a:rPr lang="en-US" sz="2000" dirty="0" smtClean="0"/>
              <a:t>Have more then one income, Invest your money</a:t>
            </a:r>
            <a:endParaRPr lang="en-US" sz="2000" dirty="0"/>
          </a:p>
          <a:p>
            <a:r>
              <a:rPr lang="en-US" sz="2000" dirty="0" smtClean="0"/>
              <a:t>Most people chase money. Wealthy people chase problems and finds a solution.</a:t>
            </a:r>
          </a:p>
          <a:p>
            <a:r>
              <a:rPr lang="en-US" sz="2000" dirty="0" smtClean="0"/>
              <a:t>Always start with a problem. Listen to the market around you</a:t>
            </a:r>
          </a:p>
          <a:p>
            <a:r>
              <a:rPr lang="en-US" sz="2000" dirty="0" smtClean="0"/>
              <a:t>What </a:t>
            </a:r>
            <a:r>
              <a:rPr lang="en-US" sz="2000" dirty="0"/>
              <a:t>are people saying they don’t like, what are people saying they wish existed, what are people saying frustrates them, things that are incredibly inconvenient that you can solve. Any problem that is worth </a:t>
            </a:r>
            <a:r>
              <a:rPr lang="en-US" sz="2000" dirty="0" smtClean="0"/>
              <a:t>solving. </a:t>
            </a:r>
          </a:p>
          <a:p>
            <a:r>
              <a:rPr lang="en-US" sz="2000" dirty="0" smtClean="0"/>
              <a:t>Example: Firewood  - </a:t>
            </a:r>
            <a:r>
              <a:rPr lang="en-US" sz="2000" dirty="0" err="1" smtClean="0"/>
              <a:t>Labasa</a:t>
            </a:r>
            <a:r>
              <a:rPr lang="en-US" sz="2000" dirty="0" smtClean="0"/>
              <a:t>. Muslim man became a millionaire. </a:t>
            </a:r>
          </a:p>
          <a:p>
            <a:endParaRPr lang="en-US" sz="2000" dirty="0" smtClean="0"/>
          </a:p>
          <a:p>
            <a:endParaRPr lang="en-US" sz="2000" dirty="0" smtClean="0"/>
          </a:p>
          <a:p>
            <a:endParaRPr lang="en-US" sz="2000" dirty="0" smtClean="0"/>
          </a:p>
          <a:p>
            <a:endParaRPr lang="en-US" sz="2000" dirty="0"/>
          </a:p>
          <a:p>
            <a:endParaRPr lang="en-US" sz="2000" dirty="0" smtClean="0"/>
          </a:p>
          <a:p>
            <a:endParaRPr lang="en-US" sz="2000" dirty="0" smtClean="0"/>
          </a:p>
          <a:p>
            <a:pPr marL="0" indent="0">
              <a:buNone/>
            </a:pPr>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770670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normAutofit/>
          </a:bodyPr>
          <a:lstStyle/>
          <a:p>
            <a:r>
              <a:rPr lang="en-US" sz="4400" dirty="0" smtClean="0"/>
              <a:t>What is a woman’s greatest need?</a:t>
            </a:r>
          </a:p>
          <a:p>
            <a:pPr marL="0" indent="0">
              <a:buNone/>
            </a:pPr>
            <a:endParaRPr lang="en-US" sz="4400" dirty="0"/>
          </a:p>
        </p:txBody>
      </p:sp>
    </p:spTree>
    <p:extLst>
      <p:ext uri="{BB962C8B-B14F-4D97-AF65-F5344CB8AC3E}">
        <p14:creationId xmlns:p14="http://schemas.microsoft.com/office/powerpoint/2010/main" val="1355819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normAutofit/>
          </a:bodyPr>
          <a:lstStyle/>
          <a:p>
            <a:r>
              <a:rPr lang="en-US" sz="4400" dirty="0" smtClean="0"/>
              <a:t>What is a woman’s greatest need?</a:t>
            </a:r>
          </a:p>
          <a:p>
            <a:endParaRPr lang="en-US" sz="4400" dirty="0"/>
          </a:p>
          <a:p>
            <a:r>
              <a:rPr lang="en-US" sz="4400" dirty="0" smtClean="0"/>
              <a:t>LOVE &amp; ATTENTION</a:t>
            </a:r>
            <a:endParaRPr lang="en-US" sz="4400" dirty="0"/>
          </a:p>
        </p:txBody>
      </p:sp>
    </p:spTree>
    <p:extLst>
      <p:ext uri="{BB962C8B-B14F-4D97-AF65-F5344CB8AC3E}">
        <p14:creationId xmlns:p14="http://schemas.microsoft.com/office/powerpoint/2010/main" val="281273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5401" y="796834"/>
            <a:ext cx="9601196" cy="5079034"/>
          </a:xfrm>
        </p:spPr>
        <p:txBody>
          <a:bodyPr/>
          <a:lstStyle/>
          <a:p>
            <a:pPr marL="0" indent="0" algn="ctr">
              <a:buNone/>
            </a:pPr>
            <a:r>
              <a:rPr lang="en-US" dirty="0" smtClean="0">
                <a:latin typeface="Arial Black" panose="020B0A04020102020204" pitchFamily="34" charset="0"/>
              </a:rPr>
              <a:t>My Family</a:t>
            </a:r>
            <a:endParaRPr lang="en-US" dirty="0">
              <a:latin typeface="Arial Black" panose="020B0A04020102020204" pitchFamily="34" charset="0"/>
            </a:endParaRPr>
          </a:p>
        </p:txBody>
      </p:sp>
      <p:pic>
        <p:nvPicPr>
          <p:cNvPr id="6" name="Picture 5"/>
          <p:cNvPicPr>
            <a:picLocks noChangeAspect="1"/>
          </p:cNvPicPr>
          <p:nvPr/>
        </p:nvPicPr>
        <p:blipFill>
          <a:blip r:embed="rId2"/>
          <a:stretch>
            <a:fillRect/>
          </a:stretch>
        </p:blipFill>
        <p:spPr>
          <a:xfrm>
            <a:off x="1423851" y="1436914"/>
            <a:ext cx="9472745" cy="4571999"/>
          </a:xfrm>
          <a:prstGeom prst="rect">
            <a:avLst/>
          </a:prstGeom>
        </p:spPr>
      </p:pic>
    </p:spTree>
    <p:extLst>
      <p:ext uri="{BB962C8B-B14F-4D97-AF65-F5344CB8AC3E}">
        <p14:creationId xmlns:p14="http://schemas.microsoft.com/office/powerpoint/2010/main" val="183113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normAutofit/>
          </a:bodyPr>
          <a:lstStyle/>
          <a:p>
            <a:r>
              <a:rPr lang="en-US" sz="4400" dirty="0" smtClean="0"/>
              <a:t>What is a man’s greatest need?</a:t>
            </a:r>
            <a:endParaRPr lang="en-US" sz="4400" dirty="0"/>
          </a:p>
          <a:p>
            <a:endParaRPr lang="en-US" sz="4400" dirty="0" smtClean="0"/>
          </a:p>
          <a:p>
            <a:endParaRPr lang="en-US" sz="4400" dirty="0"/>
          </a:p>
        </p:txBody>
      </p:sp>
    </p:spTree>
    <p:extLst>
      <p:ext uri="{BB962C8B-B14F-4D97-AF65-F5344CB8AC3E}">
        <p14:creationId xmlns:p14="http://schemas.microsoft.com/office/powerpoint/2010/main" val="2546708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normAutofit/>
          </a:bodyPr>
          <a:lstStyle/>
          <a:p>
            <a:r>
              <a:rPr lang="en-US" sz="4400" dirty="0" smtClean="0"/>
              <a:t>What is a man’s greatest need?</a:t>
            </a:r>
            <a:endParaRPr lang="en-US" sz="4400" dirty="0"/>
          </a:p>
          <a:p>
            <a:endParaRPr lang="en-US" sz="4400" dirty="0" smtClean="0"/>
          </a:p>
          <a:p>
            <a:r>
              <a:rPr lang="en-US" sz="4400" dirty="0" smtClean="0"/>
              <a:t>RESPECT</a:t>
            </a:r>
            <a:endParaRPr lang="en-US" sz="4400" dirty="0"/>
          </a:p>
        </p:txBody>
      </p:sp>
    </p:spTree>
    <p:extLst>
      <p:ext uri="{BB962C8B-B14F-4D97-AF65-F5344CB8AC3E}">
        <p14:creationId xmlns:p14="http://schemas.microsoft.com/office/powerpoint/2010/main" val="4104397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1711" y="577183"/>
            <a:ext cx="9601196" cy="1303867"/>
          </a:xfrm>
        </p:spPr>
        <p:txBody>
          <a:bodyPr/>
          <a:lstStyle/>
          <a:p>
            <a:r>
              <a:rPr lang="en-US" dirty="0" smtClean="0"/>
              <a:t>Wellbeing</a:t>
            </a:r>
            <a:endParaRPr lang="en-US" dirty="0"/>
          </a:p>
        </p:txBody>
      </p:sp>
      <p:sp>
        <p:nvSpPr>
          <p:cNvPr id="5" name="Content Placeholder 4"/>
          <p:cNvSpPr>
            <a:spLocks noGrp="1"/>
          </p:cNvSpPr>
          <p:nvPr>
            <p:ph idx="1"/>
          </p:nvPr>
        </p:nvSpPr>
        <p:spPr>
          <a:xfrm>
            <a:off x="1151711" y="2008292"/>
            <a:ext cx="9601196" cy="3318936"/>
          </a:xfrm>
        </p:spPr>
        <p:txBody>
          <a:bodyPr>
            <a:noAutofit/>
          </a:bodyPr>
          <a:lstStyle/>
          <a:p>
            <a:r>
              <a:rPr lang="en-US" sz="1800" dirty="0"/>
              <a:t>Healthy philosophy – Life is hard, Life is full of consequences, People struggle with their shadow, Not everyone will love you, Love is not a feeling, Trust and respect is earned, If you learn to respect your parents/elders you will fare well with other authorities in your life, always pursue meaning not </a:t>
            </a:r>
            <a:r>
              <a:rPr lang="en-US" sz="1800" dirty="0" smtClean="0"/>
              <a:t>happiness</a:t>
            </a:r>
          </a:p>
          <a:p>
            <a:r>
              <a:rPr lang="en-US" sz="1800" dirty="0" smtClean="0"/>
              <a:t>Your body is a pharmacy – your emotions can evoke chemicals in your body that can be beneficial or detrimental </a:t>
            </a:r>
            <a:r>
              <a:rPr lang="en-US" sz="1800" dirty="0" err="1" smtClean="0"/>
              <a:t>e.g</a:t>
            </a:r>
            <a:r>
              <a:rPr lang="en-US" sz="1800" dirty="0" smtClean="0"/>
              <a:t> case in women’s prison – psychosomatic. Stress and the movement of blood.</a:t>
            </a:r>
          </a:p>
          <a:p>
            <a:r>
              <a:rPr lang="en-US" sz="1800" dirty="0" smtClean="0"/>
              <a:t>Health – know the amazing things about your body – headaches, flu, viruses</a:t>
            </a:r>
          </a:p>
          <a:p>
            <a:r>
              <a:rPr lang="en-US" sz="1800" dirty="0" smtClean="0"/>
              <a:t>Have a spiritual life - self governance, pursue good, forgiveness is beneficial (</a:t>
            </a:r>
            <a:r>
              <a:rPr lang="en-US" sz="1800" dirty="0" err="1" smtClean="0"/>
              <a:t>e.g</a:t>
            </a:r>
            <a:r>
              <a:rPr lang="en-US" sz="1800" dirty="0" smtClean="0"/>
              <a:t> victims family) find answers to life’s difficult question – who am I, why I am here, what am l here for, what will happen to me after I die, will memories of love be carried over into the after life</a:t>
            </a:r>
          </a:p>
          <a:p>
            <a:r>
              <a:rPr lang="en-US" sz="1800" dirty="0" smtClean="0"/>
              <a:t>Build genuine relationships - have inner circle friends who are wiling to correct you and love you beyond your flaws. Have a strong family not just a good family. Involvement in community work (juvenile – crime, family structures)</a:t>
            </a:r>
          </a:p>
          <a:p>
            <a:endParaRPr lang="en-US" sz="2000" dirty="0" smtClean="0"/>
          </a:p>
          <a:p>
            <a:endParaRPr lang="en-US" sz="2000" dirty="0" smtClean="0"/>
          </a:p>
          <a:p>
            <a:endParaRPr lang="en-US" sz="2000" dirty="0" smtClean="0"/>
          </a:p>
          <a:p>
            <a:endParaRPr lang="en-US" sz="2000" dirty="0" smtClean="0"/>
          </a:p>
          <a:p>
            <a:endParaRPr lang="en-US" sz="2000" dirty="0"/>
          </a:p>
          <a:p>
            <a:endParaRPr lang="en-US" sz="2000" dirty="0" smtClean="0"/>
          </a:p>
          <a:p>
            <a:endParaRPr lang="en-US" sz="2000" dirty="0" smtClean="0"/>
          </a:p>
          <a:p>
            <a:pPr marL="0" indent="0">
              <a:buNone/>
            </a:pPr>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504740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Discussion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It is not the pain and suffering of life that makes us want to take our lives. It is the meaningless pleasure that we </a:t>
            </a:r>
            <a:r>
              <a:rPr lang="en-US" dirty="0" smtClean="0"/>
              <a:t>pursue</a:t>
            </a:r>
          </a:p>
          <a:p>
            <a:r>
              <a:rPr lang="en-US" dirty="0" smtClean="0"/>
              <a:t>Pandemic has pressed the reset button – relationships, evolving of businesses, new spiritual journey for some</a:t>
            </a:r>
          </a:p>
          <a:p>
            <a:r>
              <a:rPr lang="en-US" dirty="0" smtClean="0"/>
              <a:t>Mankind have always strived to have dominion over the earth and conquer nature</a:t>
            </a:r>
          </a:p>
          <a:p>
            <a:r>
              <a:rPr lang="en-US" dirty="0" smtClean="0"/>
              <a:t>The value of family and community</a:t>
            </a:r>
          </a:p>
          <a:p>
            <a:r>
              <a:rPr lang="en-US" dirty="0" smtClean="0"/>
              <a:t>Seek help from your parents/elders – they lived a harsher life</a:t>
            </a:r>
          </a:p>
          <a:p>
            <a:r>
              <a:rPr lang="en-US" dirty="0" smtClean="0"/>
              <a:t>Improve your knowledge on health</a:t>
            </a:r>
          </a:p>
          <a:p>
            <a:r>
              <a:rPr lang="en-US" dirty="0" smtClean="0"/>
              <a:t>Have a philosophy that’s close to reality</a:t>
            </a:r>
          </a:p>
          <a:p>
            <a:r>
              <a:rPr lang="en-US" dirty="0" smtClean="0"/>
              <a:t>Learning form the wealthy</a:t>
            </a:r>
          </a:p>
          <a:p>
            <a:r>
              <a:rPr lang="en-US" dirty="0" smtClean="0"/>
              <a:t>Observing the new direction businesses are heading</a:t>
            </a:r>
          </a:p>
          <a:p>
            <a:endParaRPr lang="en-US" dirty="0"/>
          </a:p>
        </p:txBody>
      </p:sp>
    </p:spTree>
    <p:extLst>
      <p:ext uri="{BB962C8B-B14F-4D97-AF65-F5344CB8AC3E}">
        <p14:creationId xmlns:p14="http://schemas.microsoft.com/office/powerpoint/2010/main" val="2404522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6343" y="2677885"/>
            <a:ext cx="5682341" cy="3148149"/>
          </a:xfrm>
        </p:spPr>
      </p:pic>
    </p:spTree>
    <p:extLst>
      <p:ext uri="{BB962C8B-B14F-4D97-AF65-F5344CB8AC3E}">
        <p14:creationId xmlns:p14="http://schemas.microsoft.com/office/powerpoint/2010/main" val="3592784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NICHOLAS FUATA</a:t>
            </a:r>
            <a:endParaRPr lang="en-US" dirty="0"/>
          </a:p>
        </p:txBody>
      </p:sp>
      <p:sp>
        <p:nvSpPr>
          <p:cNvPr id="3" name="Content Placeholder 2"/>
          <p:cNvSpPr>
            <a:spLocks noGrp="1"/>
          </p:cNvSpPr>
          <p:nvPr>
            <p:ph idx="1"/>
          </p:nvPr>
        </p:nvSpPr>
        <p:spPr/>
        <p:txBody>
          <a:bodyPr/>
          <a:lstStyle/>
          <a:p>
            <a:pPr marL="0" indent="0">
              <a:buNone/>
            </a:pPr>
            <a:r>
              <a:rPr lang="en-US" dirty="0" smtClean="0"/>
              <a:t>PSYCH </a:t>
            </a:r>
            <a:r>
              <a:rPr lang="en-US" dirty="0" err="1" smtClean="0"/>
              <a:t>Fuata</a:t>
            </a:r>
            <a:r>
              <a:rPr lang="en-US" dirty="0" smtClean="0"/>
              <a:t> Consultancy</a:t>
            </a:r>
          </a:p>
          <a:p>
            <a:pPr marL="0" indent="0">
              <a:buNone/>
            </a:pPr>
            <a:r>
              <a:rPr lang="en-US" dirty="0" smtClean="0"/>
              <a:t>Email </a:t>
            </a:r>
            <a:r>
              <a:rPr lang="en-US" dirty="0" smtClean="0">
                <a:hlinkClick r:id="rId2"/>
              </a:rPr>
              <a:t>nfuata@gmail.com</a:t>
            </a:r>
            <a:endParaRPr lang="en-US" dirty="0" smtClean="0"/>
          </a:p>
          <a:p>
            <a:pPr marL="0" indent="0">
              <a:buNone/>
            </a:pPr>
            <a:r>
              <a:rPr lang="en-US" dirty="0" smtClean="0"/>
              <a:t>Mobile 9367 415</a:t>
            </a:r>
          </a:p>
          <a:p>
            <a:pPr marL="0" indent="0">
              <a:buNone/>
            </a:pPr>
            <a:r>
              <a:rPr lang="en-US" dirty="0" smtClean="0"/>
              <a:t>PO Box 13761, Suva</a:t>
            </a:r>
          </a:p>
          <a:p>
            <a:endParaRPr lang="en-US" dirty="0"/>
          </a:p>
        </p:txBody>
      </p:sp>
    </p:spTree>
    <p:extLst>
      <p:ext uri="{BB962C8B-B14F-4D97-AF65-F5344CB8AC3E}">
        <p14:creationId xmlns:p14="http://schemas.microsoft.com/office/powerpoint/2010/main" val="2417906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6139542" cy="2017007"/>
          </a:xfrm>
          <a:prstGeom prst="rect">
            <a:avLst/>
          </a:prstGeom>
        </p:spPr>
      </p:pic>
      <p:pic>
        <p:nvPicPr>
          <p:cNvPr id="7" name="Picture 6"/>
          <p:cNvPicPr>
            <a:picLocks noChangeAspect="1"/>
          </p:cNvPicPr>
          <p:nvPr/>
        </p:nvPicPr>
        <p:blipFill>
          <a:blip r:embed="rId3"/>
          <a:stretch>
            <a:fillRect/>
          </a:stretch>
        </p:blipFill>
        <p:spPr>
          <a:xfrm>
            <a:off x="6139542" y="0"/>
            <a:ext cx="6052457" cy="2017007"/>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4"/>
          <a:stretch>
            <a:fillRect/>
          </a:stretch>
        </p:blipFill>
        <p:spPr>
          <a:xfrm>
            <a:off x="1409700" y="1948631"/>
            <a:ext cx="7038701" cy="3744848"/>
          </a:xfrm>
          <a:prstGeom prst="rect">
            <a:avLst/>
          </a:prstGeom>
        </p:spPr>
      </p:pic>
      <p:pic>
        <p:nvPicPr>
          <p:cNvPr id="5" name="Picture 4"/>
          <p:cNvPicPr>
            <a:picLocks noChangeAspect="1"/>
          </p:cNvPicPr>
          <p:nvPr/>
        </p:nvPicPr>
        <p:blipFill>
          <a:blip r:embed="rId5"/>
          <a:stretch>
            <a:fillRect/>
          </a:stretch>
        </p:blipFill>
        <p:spPr>
          <a:xfrm>
            <a:off x="8168635" y="1963680"/>
            <a:ext cx="4023365" cy="4867118"/>
          </a:xfrm>
          <a:prstGeom prst="rect">
            <a:avLst/>
          </a:prstGeom>
        </p:spPr>
      </p:pic>
      <p:pic>
        <p:nvPicPr>
          <p:cNvPr id="9" name="Picture 8"/>
          <p:cNvPicPr>
            <a:picLocks noChangeAspect="1"/>
          </p:cNvPicPr>
          <p:nvPr/>
        </p:nvPicPr>
        <p:blipFill>
          <a:blip r:embed="rId6"/>
          <a:stretch>
            <a:fillRect/>
          </a:stretch>
        </p:blipFill>
        <p:spPr>
          <a:xfrm>
            <a:off x="4047984" y="5538651"/>
            <a:ext cx="4120651" cy="1292147"/>
          </a:xfrm>
          <a:prstGeom prst="rect">
            <a:avLst/>
          </a:prstGeom>
        </p:spPr>
      </p:pic>
      <p:pic>
        <p:nvPicPr>
          <p:cNvPr id="10" name="Picture 9"/>
          <p:cNvPicPr>
            <a:picLocks noChangeAspect="1"/>
          </p:cNvPicPr>
          <p:nvPr/>
        </p:nvPicPr>
        <p:blipFill>
          <a:blip r:embed="rId7"/>
          <a:stretch>
            <a:fillRect/>
          </a:stretch>
        </p:blipFill>
        <p:spPr>
          <a:xfrm>
            <a:off x="0" y="1963680"/>
            <a:ext cx="1409700" cy="1857375"/>
          </a:xfrm>
          <a:prstGeom prst="rect">
            <a:avLst/>
          </a:prstGeom>
        </p:spPr>
      </p:pic>
      <p:pic>
        <p:nvPicPr>
          <p:cNvPr id="11" name="Picture 10"/>
          <p:cNvPicPr>
            <a:picLocks noChangeAspect="1"/>
          </p:cNvPicPr>
          <p:nvPr/>
        </p:nvPicPr>
        <p:blipFill>
          <a:blip r:embed="rId8"/>
          <a:stretch>
            <a:fillRect/>
          </a:stretch>
        </p:blipFill>
        <p:spPr>
          <a:xfrm>
            <a:off x="0" y="5542320"/>
            <a:ext cx="4047984" cy="1314450"/>
          </a:xfrm>
          <a:prstGeom prst="rect">
            <a:avLst/>
          </a:prstGeom>
        </p:spPr>
      </p:pic>
      <p:pic>
        <p:nvPicPr>
          <p:cNvPr id="12" name="Picture 11"/>
          <p:cNvPicPr>
            <a:picLocks noChangeAspect="1"/>
          </p:cNvPicPr>
          <p:nvPr/>
        </p:nvPicPr>
        <p:blipFill>
          <a:blip r:embed="rId9"/>
          <a:stretch>
            <a:fillRect/>
          </a:stretch>
        </p:blipFill>
        <p:spPr>
          <a:xfrm>
            <a:off x="0" y="3738272"/>
            <a:ext cx="2024743" cy="1800379"/>
          </a:xfrm>
          <a:prstGeom prst="rect">
            <a:avLst/>
          </a:prstGeom>
        </p:spPr>
      </p:pic>
    </p:spTree>
    <p:extLst>
      <p:ext uri="{BB962C8B-B14F-4D97-AF65-F5344CB8AC3E}">
        <p14:creationId xmlns:p14="http://schemas.microsoft.com/office/powerpoint/2010/main" val="3005447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Coach</a:t>
            </a:r>
            <a:endParaRPr lang="en-US" dirty="0"/>
          </a:p>
        </p:txBody>
      </p:sp>
      <p:sp>
        <p:nvSpPr>
          <p:cNvPr id="3" name="Content Placeholder 2"/>
          <p:cNvSpPr>
            <a:spLocks noGrp="1"/>
          </p:cNvSpPr>
          <p:nvPr>
            <p:ph idx="1"/>
          </p:nvPr>
        </p:nvSpPr>
        <p:spPr/>
        <p:txBody>
          <a:bodyPr/>
          <a:lstStyle/>
          <a:p>
            <a:r>
              <a:rPr lang="en-US" dirty="0" smtClean="0"/>
              <a:t>A life coach is an observer of life, a synthesizer who joins the dots to attain the big picture of life. Loves life and people. Helps people face life’s challenges and to live a fulfilled life.</a:t>
            </a:r>
          </a:p>
          <a:p>
            <a:endParaRPr lang="en-US" dirty="0"/>
          </a:p>
          <a:p>
            <a:pPr algn="ctr"/>
            <a:r>
              <a:rPr lang="en-US" dirty="0" err="1" smtClean="0"/>
              <a:t>N.Fuata</a:t>
            </a:r>
            <a:endParaRPr lang="en-US" dirty="0"/>
          </a:p>
        </p:txBody>
      </p:sp>
    </p:spTree>
    <p:extLst>
      <p:ext uri="{BB962C8B-B14F-4D97-AF65-F5344CB8AC3E}">
        <p14:creationId xmlns:p14="http://schemas.microsoft.com/office/powerpoint/2010/main" val="3676130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Revision</a:t>
            </a:r>
          </a:p>
          <a:p>
            <a:r>
              <a:rPr lang="en-US" dirty="0" smtClean="0"/>
              <a:t>Insights</a:t>
            </a:r>
          </a:p>
          <a:p>
            <a:r>
              <a:rPr lang="en-US" dirty="0" smtClean="0"/>
              <a:t>Shedding light on the Pandemic</a:t>
            </a:r>
          </a:p>
          <a:p>
            <a:r>
              <a:rPr lang="en-US" dirty="0" smtClean="0"/>
              <a:t>Hope   </a:t>
            </a:r>
          </a:p>
          <a:p>
            <a:r>
              <a:rPr lang="en-US" dirty="0" smtClean="0"/>
              <a:t>Opportunities </a:t>
            </a:r>
          </a:p>
          <a:p>
            <a:r>
              <a:rPr lang="en-US" dirty="0" smtClean="0"/>
              <a:t>Taking care of your well being</a:t>
            </a:r>
          </a:p>
          <a:p>
            <a:r>
              <a:rPr lang="en-US" dirty="0" smtClean="0"/>
              <a:t>Summary and discussion</a:t>
            </a:r>
          </a:p>
          <a:p>
            <a:endParaRPr lang="en-US" dirty="0"/>
          </a:p>
          <a:p>
            <a:endParaRPr lang="en-US" dirty="0" smtClean="0"/>
          </a:p>
          <a:p>
            <a:endParaRPr lang="en-US" dirty="0"/>
          </a:p>
        </p:txBody>
      </p:sp>
    </p:spTree>
    <p:extLst>
      <p:ext uri="{BB962C8B-B14F-4D97-AF65-F5344CB8AC3E}">
        <p14:creationId xmlns:p14="http://schemas.microsoft.com/office/powerpoint/2010/main" val="1480167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5451" y="1201782"/>
            <a:ext cx="7498080" cy="2831544"/>
          </a:xfrm>
          <a:prstGeom prst="rect">
            <a:avLst/>
          </a:prstGeom>
        </p:spPr>
        <p:txBody>
          <a:bodyPr wrap="square">
            <a:spAutoFit/>
          </a:bodyPr>
          <a:lstStyle/>
          <a:p>
            <a:pPr algn="ctr"/>
            <a:r>
              <a:rPr lang="en-US" sz="4400" dirty="0" smtClean="0"/>
              <a:t>If you don’t have a tragic view of life you won’t be happy.</a:t>
            </a:r>
          </a:p>
          <a:p>
            <a:pPr algn="ctr"/>
            <a:endParaRPr lang="en-US" sz="3600" dirty="0"/>
          </a:p>
          <a:p>
            <a:pPr algn="ctr"/>
            <a:r>
              <a:rPr lang="en-US" dirty="0"/>
              <a:t/>
            </a:r>
            <a:br>
              <a:rPr lang="en-US" dirty="0"/>
            </a:br>
            <a:r>
              <a:rPr lang="en-US" dirty="0"/>
              <a:t/>
            </a:r>
            <a:br>
              <a:rPr lang="en-US" dirty="0"/>
            </a:br>
            <a:r>
              <a:rPr lang="en-US" b="1" dirty="0" smtClean="0"/>
              <a:t>Jorden Peterson </a:t>
            </a:r>
            <a:r>
              <a:rPr lang="en-US" dirty="0" smtClean="0"/>
              <a:t>(Canadian Clinical Psychologist)</a:t>
            </a:r>
            <a:endParaRPr lang="en-US" dirty="0"/>
          </a:p>
        </p:txBody>
      </p:sp>
    </p:spTree>
    <p:extLst>
      <p:ext uri="{BB962C8B-B14F-4D97-AF65-F5344CB8AC3E}">
        <p14:creationId xmlns:p14="http://schemas.microsoft.com/office/powerpoint/2010/main" val="142234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Life is tough – always prepare</a:t>
            </a:r>
          </a:p>
          <a:p>
            <a:r>
              <a:rPr lang="en-US" dirty="0"/>
              <a:t>Choice in life - ‘meaning and purpose’ vs ‘misery and suffering’’</a:t>
            </a:r>
          </a:p>
          <a:p>
            <a:r>
              <a:rPr lang="en-US" dirty="0"/>
              <a:t>Purpose of the ‘Question’ – most of answers in life is available with people who strive in life. People who make ends meet daily (problem solvers), people who are spiritual, people who give back to their community.</a:t>
            </a:r>
          </a:p>
          <a:p>
            <a:r>
              <a:rPr lang="en-US" dirty="0"/>
              <a:t>Common stress &amp; Developmental stress (basic life lessons) vs Unnecessary stress (</a:t>
            </a:r>
            <a:r>
              <a:rPr lang="en-US" dirty="0" err="1"/>
              <a:t>baggages</a:t>
            </a:r>
            <a:r>
              <a:rPr lang="en-US" dirty="0"/>
              <a:t>)</a:t>
            </a:r>
          </a:p>
          <a:p>
            <a:r>
              <a:rPr lang="en-US" dirty="0"/>
              <a:t>Your level of stress is closely related to ‘how much you know’ (knowledge), ‘applying your knowledge at the right time’ (wisdom) and ‘how you view the world’ (Philosophy) and willingness to deal with your suffering (healing)</a:t>
            </a:r>
          </a:p>
          <a:p>
            <a:r>
              <a:rPr lang="en-US" dirty="0"/>
              <a:t>How we respond to life should be our concern, not what happens to us.</a:t>
            </a:r>
          </a:p>
          <a:p>
            <a:pPr marL="0" indent="0">
              <a:buNone/>
            </a:pPr>
            <a:endParaRPr lang="en-US" dirty="0"/>
          </a:p>
        </p:txBody>
      </p:sp>
    </p:spTree>
    <p:extLst>
      <p:ext uri="{BB962C8B-B14F-4D97-AF65-F5344CB8AC3E}">
        <p14:creationId xmlns:p14="http://schemas.microsoft.com/office/powerpoint/2010/main" val="2350105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normAutofit/>
          </a:bodyPr>
          <a:lstStyle/>
          <a:p>
            <a:r>
              <a:rPr lang="en-US" sz="4400" dirty="0" smtClean="0"/>
              <a:t>What is a woman’s greatest need?</a:t>
            </a:r>
            <a:endParaRPr lang="en-US" sz="4400" dirty="0"/>
          </a:p>
        </p:txBody>
      </p:sp>
    </p:spTree>
    <p:extLst>
      <p:ext uri="{BB962C8B-B14F-4D97-AF65-F5344CB8AC3E}">
        <p14:creationId xmlns:p14="http://schemas.microsoft.com/office/powerpoint/2010/main" val="1240377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normAutofit/>
          </a:bodyPr>
          <a:lstStyle/>
          <a:p>
            <a:r>
              <a:rPr lang="en-US" sz="4400" dirty="0" smtClean="0"/>
              <a:t>What is a man’s greatest need?</a:t>
            </a:r>
            <a:endParaRPr lang="en-US" sz="4400" dirty="0"/>
          </a:p>
        </p:txBody>
      </p:sp>
    </p:spTree>
    <p:extLst>
      <p:ext uri="{BB962C8B-B14F-4D97-AF65-F5344CB8AC3E}">
        <p14:creationId xmlns:p14="http://schemas.microsoft.com/office/powerpoint/2010/main" val="42512097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4140</TotalTime>
  <Words>1454</Words>
  <Application>Microsoft Office PowerPoint</Application>
  <PresentationFormat>Widescreen</PresentationFormat>
  <Paragraphs>165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Garamond</vt:lpstr>
      <vt:lpstr>Organic</vt:lpstr>
      <vt:lpstr>Session 2  * “Hope in the midst of COVID” *</vt:lpstr>
      <vt:lpstr>PowerPoint Presentation</vt:lpstr>
      <vt:lpstr>PowerPoint Presentation</vt:lpstr>
      <vt:lpstr>Life Coach</vt:lpstr>
      <vt:lpstr>Scope</vt:lpstr>
      <vt:lpstr>PowerPoint Presentation</vt:lpstr>
      <vt:lpstr>Revision</vt:lpstr>
      <vt:lpstr>Question ???</vt:lpstr>
      <vt:lpstr>Question ???</vt:lpstr>
      <vt:lpstr>Shedding light on the pandemic</vt:lpstr>
      <vt:lpstr>Shedding light on the pandemic</vt:lpstr>
      <vt:lpstr>Hope</vt:lpstr>
      <vt:lpstr>Hope</vt:lpstr>
      <vt:lpstr>Retirement Plan</vt:lpstr>
      <vt:lpstr>Opportunities</vt:lpstr>
      <vt:lpstr>Opportunities</vt:lpstr>
      <vt:lpstr>Lessons from the wealthy</vt:lpstr>
      <vt:lpstr>Question ???</vt:lpstr>
      <vt:lpstr>Question ???</vt:lpstr>
      <vt:lpstr>Question ???</vt:lpstr>
      <vt:lpstr>Question ???</vt:lpstr>
      <vt:lpstr>Wellbeing</vt:lpstr>
      <vt:lpstr>Summary and Discussion</vt:lpstr>
      <vt:lpstr>QUESTIONS ????</vt:lpstr>
      <vt:lpstr>NICHOLAS FUATA</vt:lpstr>
    </vt:vector>
  </TitlesOfParts>
  <Company>The University of the South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SUICIDE  *what can we do *</dc:title>
  <dc:creator>Lillian Fuata</dc:creator>
  <cp:lastModifiedBy>Operations</cp:lastModifiedBy>
  <cp:revision>138</cp:revision>
  <dcterms:created xsi:type="dcterms:W3CDTF">2020-09-04T06:22:41Z</dcterms:created>
  <dcterms:modified xsi:type="dcterms:W3CDTF">2020-10-25T23:36:21Z</dcterms:modified>
</cp:coreProperties>
</file>