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457" r:id="rId2"/>
    <p:sldId id="458" r:id="rId3"/>
    <p:sldId id="460" r:id="rId4"/>
    <p:sldId id="573" r:id="rId5"/>
    <p:sldId id="574" r:id="rId6"/>
    <p:sldId id="540" r:id="rId7"/>
    <p:sldId id="575" r:id="rId8"/>
    <p:sldId id="485" r:id="rId9"/>
    <p:sldId id="538" r:id="rId10"/>
    <p:sldId id="537" r:id="rId11"/>
    <p:sldId id="539" r:id="rId12"/>
    <p:sldId id="541" r:id="rId13"/>
    <p:sldId id="542" r:id="rId14"/>
    <p:sldId id="543" r:id="rId15"/>
    <p:sldId id="578" r:id="rId16"/>
    <p:sldId id="580" r:id="rId17"/>
    <p:sldId id="484" r:id="rId18"/>
    <p:sldId id="576" r:id="rId19"/>
    <p:sldId id="535" r:id="rId20"/>
    <p:sldId id="536" r:id="rId21"/>
    <p:sldId id="544" r:id="rId22"/>
    <p:sldId id="577" r:id="rId23"/>
    <p:sldId id="545" r:id="rId24"/>
    <p:sldId id="546" r:id="rId25"/>
    <p:sldId id="547" r:id="rId26"/>
    <p:sldId id="548" r:id="rId27"/>
    <p:sldId id="549" r:id="rId28"/>
    <p:sldId id="551" r:id="rId29"/>
    <p:sldId id="465" r:id="rId30"/>
    <p:sldId id="612" r:id="rId31"/>
    <p:sldId id="607" r:id="rId32"/>
    <p:sldId id="608" r:id="rId33"/>
    <p:sldId id="633" r:id="rId34"/>
    <p:sldId id="613" r:id="rId35"/>
    <p:sldId id="615" r:id="rId36"/>
    <p:sldId id="616" r:id="rId37"/>
    <p:sldId id="617" r:id="rId38"/>
    <p:sldId id="610" r:id="rId39"/>
    <p:sldId id="509" r:id="rId40"/>
    <p:sldId id="511" r:id="rId41"/>
    <p:sldId id="611" r:id="rId42"/>
    <p:sldId id="624" r:id="rId43"/>
    <p:sldId id="628" r:id="rId44"/>
    <p:sldId id="625" r:id="rId45"/>
    <p:sldId id="626" r:id="rId46"/>
    <p:sldId id="627" r:id="rId47"/>
    <p:sldId id="629" r:id="rId48"/>
    <p:sldId id="630" r:id="rId49"/>
    <p:sldId id="631" r:id="rId50"/>
    <p:sldId id="632" r:id="rId51"/>
    <p:sldId id="481" r:id="rId52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6127" autoAdjust="0"/>
  </p:normalViewPr>
  <p:slideViewPr>
    <p:cSldViewPr>
      <p:cViewPr>
        <p:scale>
          <a:sx n="50" d="100"/>
          <a:sy n="50" d="100"/>
        </p:scale>
        <p:origin x="3354" y="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07A02-D122-4AE9-B9C4-FC2DAFDC8E8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7B879-6263-4D6E-8CBD-364420619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EBEB-0410-40AE-9543-F62CD7DCD69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74C1-698F-4174-85B7-DD803961C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8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D74C1-698F-4174-85B7-DD803961C9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7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D74C1-698F-4174-85B7-DD803961C9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22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D74C1-698F-4174-85B7-DD803961C9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22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D74C1-698F-4174-85B7-DD803961C9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5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D74C1-698F-4174-85B7-DD803961C94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99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D74C1-698F-4174-85B7-DD803961C94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4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8637-B761-48B9-9561-0B3B087FF3FF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6BC-2D37-4C37-B939-093635204AC7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1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91FB-943F-4B7D-A5BA-9E6422933BAB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9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07F-BDC0-41A3-BA74-E1267C31AAB8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8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DE64-8AD8-49A9-B11D-6B741D364328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2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6AEF-B2A4-455E-BD34-50D6A8FF6EAD}" type="datetime1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4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8631-5FE2-407D-9D12-F5A7B9A027B3}" type="datetime1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3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63E5-A481-4F9F-A524-C147458C5505}" type="datetime1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5FF9A-CD7C-4DA7-843E-234677B6B4F1}" type="datetime1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5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F321-1D1E-4ED6-8016-F36CA012EA4D}" type="datetime1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3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8591-E8B3-4AE4-AC75-964F96F26B89}" type="datetime1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41407-D32B-4B90-B728-15E8DF0DE34A}" type="datetime1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7817-4AEC-4545-BABD-6CA8F7B4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79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acanieli.rika@usp.ac.fj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ifrs+for+smes+video&amp;&amp;view=detail&amp;mid=8A5A126C3D3432CDA3FB8A5A126C3D3432CDA3FB&amp;&amp;FORM=VRDG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IFRS for SMEs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FIA Technical Workshop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Saturday 17th March 2018</a:t>
            </a:r>
          </a:p>
          <a:p>
            <a:r>
              <a:rPr lang="en-AU" dirty="0" err="1" smtClean="0">
                <a:solidFill>
                  <a:schemeClr val="tx1"/>
                </a:solidFill>
              </a:rPr>
              <a:t>Korolevu</a:t>
            </a:r>
            <a:r>
              <a:rPr lang="en-AU" dirty="0" smtClean="0">
                <a:solidFill>
                  <a:schemeClr val="tx1"/>
                </a:solidFill>
              </a:rPr>
              <a:t>, FIJI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Objective of Financial Statements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3674"/>
            <a:ext cx="8229600" cy="562332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objective of </a:t>
            </a:r>
            <a:r>
              <a:rPr lang="en-US" sz="2800" dirty="0" smtClean="0"/>
              <a:t>an SMEs financial </a:t>
            </a:r>
            <a:r>
              <a:rPr lang="en-US" sz="2800" dirty="0"/>
              <a:t>statements </a:t>
            </a:r>
            <a:r>
              <a:rPr lang="en-US" sz="2800" dirty="0" smtClean="0"/>
              <a:t>is to: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provide </a:t>
            </a:r>
            <a:r>
              <a:rPr lang="en-US" dirty="0"/>
              <a:t>information about the </a:t>
            </a:r>
            <a:r>
              <a:rPr lang="en-US" b="1" dirty="0">
                <a:solidFill>
                  <a:srgbClr val="FFC000"/>
                </a:solidFill>
              </a:rPr>
              <a:t>financial position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b="1" dirty="0">
                <a:solidFill>
                  <a:srgbClr val="FFC000"/>
                </a:solidFill>
              </a:rPr>
              <a:t>performance </a:t>
            </a:r>
            <a:r>
              <a:rPr lang="en-US" dirty="0">
                <a:solidFill>
                  <a:srgbClr val="FFC000"/>
                </a:solidFill>
              </a:rPr>
              <a:t>and </a:t>
            </a:r>
            <a:r>
              <a:rPr lang="en-US" b="1" dirty="0" smtClean="0">
                <a:solidFill>
                  <a:srgbClr val="FFC000"/>
                </a:solidFill>
              </a:rPr>
              <a:t>cash flows </a:t>
            </a:r>
            <a:r>
              <a:rPr lang="en-US" dirty="0"/>
              <a:t>of the entity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that </a:t>
            </a:r>
            <a:r>
              <a:rPr lang="en-US" dirty="0"/>
              <a:t>is </a:t>
            </a:r>
            <a:r>
              <a:rPr lang="en-US" b="1" dirty="0">
                <a:solidFill>
                  <a:srgbClr val="FFC000"/>
                </a:solidFill>
              </a:rPr>
              <a:t>useful for economic </a:t>
            </a:r>
            <a:r>
              <a:rPr lang="en-US" b="1" dirty="0" smtClean="0">
                <a:solidFill>
                  <a:srgbClr val="FFC000"/>
                </a:solidFill>
              </a:rPr>
              <a:t>decision-making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by </a:t>
            </a:r>
            <a:r>
              <a:rPr lang="en-US" dirty="0"/>
              <a:t>a broad </a:t>
            </a:r>
            <a:r>
              <a:rPr lang="en-US" dirty="0" smtClean="0"/>
              <a:t>range of </a:t>
            </a:r>
            <a:r>
              <a:rPr lang="en-US" b="1" dirty="0">
                <a:solidFill>
                  <a:srgbClr val="FFC000"/>
                </a:solidFill>
              </a:rPr>
              <a:t>users</a:t>
            </a:r>
            <a:r>
              <a:rPr lang="en-US" dirty="0"/>
              <a:t> </a:t>
            </a:r>
            <a:r>
              <a:rPr lang="en-US" dirty="0" smtClean="0"/>
              <a:t>who </a:t>
            </a:r>
            <a:r>
              <a:rPr lang="en-US" dirty="0"/>
              <a:t>are </a:t>
            </a:r>
            <a:r>
              <a:rPr lang="en-US" b="1" dirty="0">
                <a:solidFill>
                  <a:srgbClr val="FFC000"/>
                </a:solidFill>
              </a:rPr>
              <a:t>not in a position to demand </a:t>
            </a:r>
            <a:r>
              <a:rPr lang="en-US" b="1" dirty="0" smtClean="0">
                <a:solidFill>
                  <a:srgbClr val="FFC000"/>
                </a:solidFill>
              </a:rPr>
              <a:t>reports tailored </a:t>
            </a:r>
            <a:r>
              <a:rPr lang="en-US" b="1" dirty="0">
                <a:solidFill>
                  <a:srgbClr val="FFC000"/>
                </a:solidFill>
              </a:rPr>
              <a:t>to meet their particular </a:t>
            </a:r>
            <a:r>
              <a:rPr lang="en-US" b="1" dirty="0" smtClean="0">
                <a:solidFill>
                  <a:srgbClr val="FFC000"/>
                </a:solidFill>
              </a:rPr>
              <a:t>needs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Financial </a:t>
            </a:r>
            <a:r>
              <a:rPr lang="en-US" sz="2800" dirty="0"/>
              <a:t>statements also show the results of the </a:t>
            </a:r>
            <a:r>
              <a:rPr lang="en-US" sz="2800" b="1" dirty="0">
                <a:solidFill>
                  <a:srgbClr val="FFC000"/>
                </a:solidFill>
              </a:rPr>
              <a:t>stewardship</a:t>
            </a:r>
            <a:r>
              <a:rPr lang="en-US" sz="2800" dirty="0"/>
              <a:t> </a:t>
            </a:r>
            <a:r>
              <a:rPr lang="en-US" sz="2800" dirty="0" smtClean="0"/>
              <a:t>of management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C000"/>
                </a:solidFill>
              </a:rPr>
              <a:t>accountability </a:t>
            </a:r>
            <a:r>
              <a:rPr lang="en-US" dirty="0" smtClean="0"/>
              <a:t>for </a:t>
            </a:r>
            <a:r>
              <a:rPr lang="en-US" dirty="0"/>
              <a:t>the resources entrusted </a:t>
            </a:r>
            <a:r>
              <a:rPr lang="en-US" dirty="0" smtClean="0"/>
              <a:t>to it.</a:t>
            </a:r>
            <a:endParaRPr lang="en-US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en-US" sz="2800" i="1" dirty="0" smtClean="0">
                <a:solidFill>
                  <a:srgbClr val="FFC000"/>
                </a:solidFill>
              </a:rPr>
              <a:t>[Paragraphs 2.2 &amp; 2.3]</a:t>
            </a: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Public Accountability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3674"/>
            <a:ext cx="8229600" cy="5623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An entity has public accountability if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its </a:t>
            </a:r>
            <a:r>
              <a:rPr lang="en-US" sz="2800" dirty="0"/>
              <a:t>debt or equity instruments are </a:t>
            </a:r>
            <a:r>
              <a:rPr lang="en-US" sz="2800" b="1" dirty="0">
                <a:solidFill>
                  <a:srgbClr val="FFC000"/>
                </a:solidFill>
              </a:rPr>
              <a:t>traded in a public </a:t>
            </a:r>
            <a:r>
              <a:rPr lang="en-US" sz="2800" b="1" dirty="0" smtClean="0">
                <a:solidFill>
                  <a:srgbClr val="FFC000"/>
                </a:solidFill>
              </a:rPr>
              <a:t>market, </a:t>
            </a:r>
            <a:r>
              <a:rPr lang="en-US" sz="2800" dirty="0" smtClean="0"/>
              <a:t>or </a:t>
            </a:r>
            <a:r>
              <a:rPr lang="en-US" sz="2800" dirty="0"/>
              <a:t>it is in </a:t>
            </a:r>
            <a:r>
              <a:rPr lang="en-US" sz="2800" dirty="0" smtClean="0"/>
              <a:t>the process </a:t>
            </a:r>
            <a:r>
              <a:rPr lang="en-US" sz="2800" dirty="0"/>
              <a:t>of issuing such instruments for trading in a public </a:t>
            </a:r>
            <a:r>
              <a:rPr lang="en-US" sz="2800" dirty="0" smtClean="0"/>
              <a:t>market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 smtClean="0"/>
              <a:t>e.g. stock </a:t>
            </a:r>
            <a:r>
              <a:rPr lang="en-US" dirty="0"/>
              <a:t>exchange or an over-the-counter </a:t>
            </a:r>
            <a:r>
              <a:rPr lang="en-US" dirty="0" smtClean="0"/>
              <a:t>market; </a:t>
            </a:r>
            <a:r>
              <a:rPr lang="en-US" dirty="0"/>
              <a:t>or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it </a:t>
            </a:r>
            <a:r>
              <a:rPr lang="en-US" sz="2800" b="1" dirty="0">
                <a:solidFill>
                  <a:srgbClr val="FFC000"/>
                </a:solidFill>
              </a:rPr>
              <a:t>holds assets in a fiduciary capacity for a broad group of outsiders</a:t>
            </a:r>
            <a:r>
              <a:rPr lang="en-US" sz="2800" dirty="0"/>
              <a:t> </a:t>
            </a:r>
            <a:r>
              <a:rPr lang="en-US" sz="2800" dirty="0" smtClean="0"/>
              <a:t>as one </a:t>
            </a:r>
            <a:r>
              <a:rPr lang="en-US" sz="2800" dirty="0"/>
              <a:t>of its </a:t>
            </a:r>
            <a:r>
              <a:rPr lang="en-US" sz="2800" b="1" dirty="0">
                <a:solidFill>
                  <a:srgbClr val="FFC000"/>
                </a:solidFill>
              </a:rPr>
              <a:t>primary </a:t>
            </a:r>
            <a:r>
              <a:rPr lang="en-US" sz="2800" b="1" dirty="0" smtClean="0">
                <a:solidFill>
                  <a:srgbClr val="FFC000"/>
                </a:solidFill>
              </a:rPr>
              <a:t>businesses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 smtClean="0"/>
              <a:t>most </a:t>
            </a:r>
            <a:r>
              <a:rPr lang="en-US" dirty="0"/>
              <a:t>banks, credit unions, </a:t>
            </a:r>
            <a:r>
              <a:rPr lang="en-US" dirty="0" smtClean="0"/>
              <a:t>insurance companies</a:t>
            </a:r>
            <a:r>
              <a:rPr lang="en-US" dirty="0"/>
              <a:t>, securities brokers/dealers, mutual funds and </a:t>
            </a:r>
            <a:r>
              <a:rPr lang="en-US" dirty="0" smtClean="0"/>
              <a:t>investment banks </a:t>
            </a:r>
            <a:r>
              <a:rPr lang="en-US" dirty="0"/>
              <a:t>would meet this </a:t>
            </a:r>
            <a:r>
              <a:rPr lang="en-US" dirty="0" smtClean="0"/>
              <a:t>criterion.</a:t>
            </a:r>
          </a:p>
          <a:p>
            <a:pPr marL="0" indent="0" algn="r">
              <a:buNone/>
            </a:pPr>
            <a:r>
              <a:rPr lang="en-US" sz="2800" i="1" dirty="0" smtClean="0">
                <a:solidFill>
                  <a:srgbClr val="FFC000"/>
                </a:solidFill>
              </a:rPr>
              <a:t>[Paragraph 1.3]</a:t>
            </a: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Clarification on Public Accountability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3674"/>
            <a:ext cx="8229600" cy="5623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An entity is not publicly </a:t>
            </a:r>
            <a:r>
              <a:rPr lang="en-US" sz="2800" dirty="0"/>
              <a:t>accountable if </a:t>
            </a:r>
            <a:r>
              <a:rPr lang="en-US" sz="2800" dirty="0" smtClean="0"/>
              <a:t>it holds assets in a fiduciary capacity  </a:t>
            </a:r>
            <a:r>
              <a:rPr lang="en-US" sz="2800" dirty="0"/>
              <a:t>for </a:t>
            </a:r>
            <a:r>
              <a:rPr lang="en-US" sz="2800" b="1" dirty="0">
                <a:solidFill>
                  <a:srgbClr val="FFC000"/>
                </a:solidFill>
              </a:rPr>
              <a:t>reasons incidental to a primary business</a:t>
            </a:r>
            <a:r>
              <a:rPr lang="en-US" sz="2800" b="1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Some </a:t>
            </a:r>
            <a:r>
              <a:rPr lang="en-US" sz="2800" dirty="0"/>
              <a:t>entities </a:t>
            </a:r>
            <a:r>
              <a:rPr lang="en-US" sz="2800" dirty="0" smtClean="0"/>
              <a:t>hold and </a:t>
            </a:r>
            <a:r>
              <a:rPr lang="en-US" sz="2800" dirty="0"/>
              <a:t>manage financial resources entrusted to </a:t>
            </a:r>
            <a:r>
              <a:rPr lang="en-US" sz="2800" dirty="0" smtClean="0"/>
              <a:t>them by </a:t>
            </a:r>
            <a:r>
              <a:rPr lang="en-US" sz="2800" dirty="0"/>
              <a:t>clients, customers or members not involved in </a:t>
            </a:r>
            <a:r>
              <a:rPr lang="en-US" sz="2800" dirty="0" smtClean="0"/>
              <a:t>management </a:t>
            </a:r>
            <a:r>
              <a:rPr lang="en-US" sz="2800" dirty="0"/>
              <a:t>of the entity.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e.g. travel </a:t>
            </a:r>
            <a:r>
              <a:rPr lang="en-US" dirty="0"/>
              <a:t>or real estate agents, schools, </a:t>
            </a:r>
            <a:r>
              <a:rPr lang="en-US" dirty="0" smtClean="0"/>
              <a:t>charitable organisations, and </a:t>
            </a:r>
            <a:r>
              <a:rPr lang="en-US" dirty="0"/>
              <a:t>sellers that receive payment in advance of delivery of the goods or </a:t>
            </a:r>
            <a:r>
              <a:rPr lang="en-US" dirty="0" smtClean="0"/>
              <a:t>services such </a:t>
            </a:r>
            <a:r>
              <a:rPr lang="en-US" dirty="0"/>
              <a:t>as utility </a:t>
            </a:r>
            <a:r>
              <a:rPr lang="en-US" dirty="0" smtClean="0"/>
              <a:t>companies. </a:t>
            </a:r>
            <a:r>
              <a:rPr lang="en-US" i="1" dirty="0" smtClean="0"/>
              <a:t>Schools generate operating income from education, not interest or dividends</a:t>
            </a:r>
          </a:p>
          <a:p>
            <a:pPr marL="0" indent="0" algn="r">
              <a:buNone/>
            </a:pPr>
            <a:r>
              <a:rPr lang="en-US" sz="2800" i="1" dirty="0" smtClean="0">
                <a:solidFill>
                  <a:srgbClr val="FFC000"/>
                </a:solidFill>
              </a:rPr>
              <a:t>[Paragraph 1.4]</a:t>
            </a:r>
            <a:endParaRPr lang="en-US" sz="2800" i="1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4" y="12701"/>
            <a:ext cx="7772400" cy="11303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Separate Statements of Subsidiaries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1066800"/>
            <a:ext cx="7781925" cy="5105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 </a:t>
            </a:r>
            <a:r>
              <a:rPr lang="en-US" sz="2800" b="1" dirty="0">
                <a:solidFill>
                  <a:srgbClr val="FFC000"/>
                </a:solidFill>
              </a:rPr>
              <a:t>subsidiary</a:t>
            </a:r>
            <a:r>
              <a:rPr lang="en-US" sz="2800" b="1" dirty="0"/>
              <a:t> </a:t>
            </a:r>
            <a:r>
              <a:rPr lang="en-US" sz="2800" dirty="0"/>
              <a:t>whose </a:t>
            </a:r>
            <a:r>
              <a:rPr lang="en-US" sz="2800" b="1" dirty="0">
                <a:solidFill>
                  <a:srgbClr val="FFC000"/>
                </a:solidFill>
              </a:rPr>
              <a:t>parent </a:t>
            </a:r>
            <a:r>
              <a:rPr lang="en-US" sz="2800" dirty="0"/>
              <a:t>uses </a:t>
            </a:r>
            <a:r>
              <a:rPr lang="en-US" sz="2800" b="1" dirty="0">
                <a:solidFill>
                  <a:srgbClr val="FFC000"/>
                </a:solidFill>
              </a:rPr>
              <a:t>full IFRS</a:t>
            </a:r>
            <a:r>
              <a:rPr lang="en-US" sz="2800" b="1" dirty="0"/>
              <a:t>, </a:t>
            </a:r>
            <a:r>
              <a:rPr lang="en-US" sz="2800" dirty="0"/>
              <a:t>or that is part of a </a:t>
            </a:r>
            <a:r>
              <a:rPr lang="en-US" sz="2800" dirty="0" smtClean="0"/>
              <a:t>consolidated </a:t>
            </a:r>
            <a:r>
              <a:rPr lang="en-US" sz="2800" b="1" dirty="0" smtClean="0">
                <a:solidFill>
                  <a:srgbClr val="FFC000"/>
                </a:solidFill>
              </a:rPr>
              <a:t>group</a:t>
            </a:r>
            <a:r>
              <a:rPr lang="en-US" sz="2800" b="1" dirty="0" smtClean="0"/>
              <a:t> </a:t>
            </a:r>
            <a:r>
              <a:rPr lang="en-US" sz="2800" dirty="0"/>
              <a:t>that uses full </a:t>
            </a:r>
            <a:r>
              <a:rPr lang="en-US" sz="2800" dirty="0" smtClean="0"/>
              <a:t>IFRS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is </a:t>
            </a:r>
            <a:r>
              <a:rPr lang="en-US" sz="2800" dirty="0"/>
              <a:t>not prohibited from using this Standard in its </a:t>
            </a:r>
            <a:r>
              <a:rPr lang="en-US" sz="2800" dirty="0" smtClean="0"/>
              <a:t>own financial </a:t>
            </a:r>
            <a:r>
              <a:rPr lang="en-US" sz="2800" dirty="0"/>
              <a:t>statements </a:t>
            </a:r>
            <a:r>
              <a:rPr lang="en-US" sz="2800" b="1" dirty="0" smtClean="0">
                <a:solidFill>
                  <a:srgbClr val="FFC000"/>
                </a:solidFill>
              </a:rPr>
              <a:t>provided it does </a:t>
            </a:r>
            <a:r>
              <a:rPr lang="en-US" sz="2800" b="1" dirty="0">
                <a:solidFill>
                  <a:srgbClr val="FFC000"/>
                </a:solidFill>
              </a:rPr>
              <a:t>not have </a:t>
            </a:r>
            <a:r>
              <a:rPr lang="en-US" sz="2800" b="1" dirty="0" smtClean="0">
                <a:solidFill>
                  <a:srgbClr val="FFC000"/>
                </a:solidFill>
              </a:rPr>
              <a:t>public accountability itself. 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If the subsidiary’s financial </a:t>
            </a:r>
            <a:r>
              <a:rPr lang="en-US" sz="2800" dirty="0"/>
              <a:t>statements are described as conforming to </a:t>
            </a:r>
            <a:r>
              <a:rPr lang="en-US" sz="2800" dirty="0" smtClean="0"/>
              <a:t>the </a:t>
            </a:r>
            <a:r>
              <a:rPr lang="en-US" sz="2800" i="1" dirty="0" smtClean="0"/>
              <a:t>IFRS </a:t>
            </a:r>
            <a:r>
              <a:rPr lang="en-US" sz="2800" i="1" dirty="0"/>
              <a:t>for SMEs</a:t>
            </a:r>
            <a:r>
              <a:rPr lang="en-US" sz="2800" dirty="0"/>
              <a:t>, it must comply with all of the provisions of this Standard</a:t>
            </a:r>
            <a:r>
              <a:rPr lang="en-US" sz="2800" dirty="0" smtClean="0"/>
              <a:t>.</a:t>
            </a:r>
          </a:p>
          <a:p>
            <a:pPr algn="r"/>
            <a:r>
              <a:rPr lang="en-US" sz="2800" i="1" dirty="0" smtClean="0">
                <a:solidFill>
                  <a:srgbClr val="FFC000"/>
                </a:solidFill>
              </a:rPr>
              <a:t>[Paragraph 1.6]</a:t>
            </a:r>
            <a:endParaRPr lang="en-US" sz="2800" i="1" dirty="0">
              <a:solidFill>
                <a:srgbClr val="FFC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35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191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Separate Statements of Parents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5334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</a:t>
            </a:r>
            <a:r>
              <a:rPr lang="en-US" sz="2800" dirty="0"/>
              <a:t>parent entity </a:t>
            </a:r>
            <a:r>
              <a:rPr lang="en-US" sz="2800" dirty="0" smtClean="0"/>
              <a:t>assesses </a:t>
            </a:r>
            <a:r>
              <a:rPr lang="en-US" sz="2800" dirty="0"/>
              <a:t>its eligibility to use this Standard in its </a:t>
            </a:r>
            <a:r>
              <a:rPr lang="en-US" sz="2800" b="1" dirty="0">
                <a:solidFill>
                  <a:srgbClr val="FFC000"/>
                </a:solidFill>
              </a:rPr>
              <a:t>separate financial </a:t>
            </a:r>
            <a:r>
              <a:rPr lang="en-US" sz="2800" b="1" dirty="0" smtClean="0">
                <a:solidFill>
                  <a:srgbClr val="FFC000"/>
                </a:solidFill>
              </a:rPr>
              <a:t>statements </a:t>
            </a:r>
            <a:r>
              <a:rPr lang="en-US" sz="2800" dirty="0" smtClean="0"/>
              <a:t>on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FFC000"/>
                </a:solidFill>
              </a:rPr>
              <a:t>basis of its own </a:t>
            </a:r>
            <a:r>
              <a:rPr lang="en-US" sz="2800" b="1" dirty="0" smtClean="0">
                <a:solidFill>
                  <a:srgbClr val="FFC000"/>
                </a:solidFill>
              </a:rPr>
              <a:t>status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without </a:t>
            </a:r>
            <a:r>
              <a:rPr lang="en-US" sz="2800" dirty="0"/>
              <a:t>considering whether other group </a:t>
            </a:r>
            <a:r>
              <a:rPr lang="en-US" sz="2800" dirty="0" smtClean="0"/>
              <a:t>entities have</a:t>
            </a:r>
            <a:r>
              <a:rPr lang="en-US" sz="2800" dirty="0"/>
              <a:t>, or the group as a whole has, public accountability</a:t>
            </a:r>
            <a:r>
              <a:rPr lang="en-US" sz="2800" dirty="0" smtClean="0"/>
              <a:t>.</a:t>
            </a:r>
          </a:p>
          <a:p>
            <a:pPr algn="l"/>
            <a:r>
              <a:rPr lang="en-US" sz="2800" dirty="0" smtClean="0"/>
              <a:t>If </a:t>
            </a:r>
            <a:r>
              <a:rPr lang="en-US" sz="2800" dirty="0"/>
              <a:t>a parent entity </a:t>
            </a:r>
            <a:r>
              <a:rPr lang="en-US" sz="2800" dirty="0" smtClean="0"/>
              <a:t>by itself </a:t>
            </a:r>
            <a:r>
              <a:rPr lang="en-US" sz="2800" b="1" dirty="0">
                <a:solidFill>
                  <a:srgbClr val="FFC000"/>
                </a:solidFill>
              </a:rPr>
              <a:t>does not have public accountability,</a:t>
            </a:r>
            <a:r>
              <a:rPr lang="en-US" sz="2800" b="1" dirty="0"/>
              <a:t> </a:t>
            </a:r>
            <a:r>
              <a:rPr lang="en-US" sz="2800" dirty="0"/>
              <a:t>it may present its separate </a:t>
            </a:r>
            <a:r>
              <a:rPr lang="en-US" sz="2800" dirty="0" smtClean="0"/>
              <a:t>financial statements </a:t>
            </a:r>
            <a:r>
              <a:rPr lang="en-US" sz="2800" dirty="0"/>
              <a:t>in accordance with this Standard </a:t>
            </a:r>
            <a:r>
              <a:rPr lang="en-US" sz="2800" dirty="0" smtClean="0"/>
              <a:t>even </a:t>
            </a:r>
            <a:r>
              <a:rPr lang="en-US" sz="2800" dirty="0"/>
              <a:t>if it presents its consolidated </a:t>
            </a:r>
            <a:r>
              <a:rPr lang="en-US" sz="2800" dirty="0" smtClean="0"/>
              <a:t>financial statements </a:t>
            </a:r>
            <a:r>
              <a:rPr lang="en-US" sz="2800" dirty="0"/>
              <a:t>in accordance with full IFRS or another set of </a:t>
            </a:r>
            <a:r>
              <a:rPr lang="en-US" sz="2800" dirty="0" smtClean="0"/>
              <a:t>GAAP. </a:t>
            </a:r>
          </a:p>
          <a:p>
            <a:pPr algn="r"/>
            <a:r>
              <a:rPr lang="en-US" sz="2800" i="1" dirty="0" smtClean="0">
                <a:solidFill>
                  <a:srgbClr val="FFC000"/>
                </a:solidFill>
              </a:rPr>
              <a:t>[Paragraph 1.7]</a:t>
            </a:r>
            <a:endParaRPr lang="en-US" sz="2800" i="1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81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Undue Cost or Effort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 smtClean="0"/>
              <a:t>An </a:t>
            </a:r>
            <a:r>
              <a:rPr lang="en-US" sz="2800" dirty="0"/>
              <a:t>undue cost or effort exemption is specified for </a:t>
            </a:r>
            <a:r>
              <a:rPr lang="en-US" sz="2800" dirty="0">
                <a:solidFill>
                  <a:srgbClr val="FFC000"/>
                </a:solidFill>
              </a:rPr>
              <a:t>some requirements</a:t>
            </a:r>
            <a:r>
              <a:rPr lang="en-US" sz="2800" dirty="0"/>
              <a:t> in </a:t>
            </a:r>
            <a:r>
              <a:rPr lang="en-US" sz="2800" dirty="0" smtClean="0"/>
              <a:t>this Standard.</a:t>
            </a:r>
            <a:endParaRPr lang="en-US" sz="28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Assessment of undue </a:t>
            </a:r>
            <a:r>
              <a:rPr lang="en-US" sz="2800" dirty="0"/>
              <a:t>cost or effort depends </a:t>
            </a:r>
            <a:r>
              <a:rPr lang="en-US" sz="2800" dirty="0" smtClean="0"/>
              <a:t>on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en-US" dirty="0" smtClean="0"/>
              <a:t>the entity’s </a:t>
            </a:r>
            <a:r>
              <a:rPr lang="en-US" dirty="0"/>
              <a:t>specific circumstances </a:t>
            </a:r>
            <a:r>
              <a:rPr lang="en-US" dirty="0" smtClean="0"/>
              <a:t>;and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en-US" dirty="0" smtClean="0"/>
              <a:t>management’s </a:t>
            </a:r>
            <a:r>
              <a:rPr lang="en-US" dirty="0"/>
              <a:t>judgement of the </a:t>
            </a:r>
            <a:r>
              <a:rPr lang="en-US" b="1" dirty="0">
                <a:solidFill>
                  <a:srgbClr val="FFC000"/>
                </a:solidFill>
              </a:rPr>
              <a:t>costs </a:t>
            </a:r>
            <a:r>
              <a:rPr lang="en-US" b="1" dirty="0" smtClean="0">
                <a:solidFill>
                  <a:srgbClr val="FFC000"/>
                </a:solidFill>
              </a:rPr>
              <a:t>and benefits</a:t>
            </a:r>
            <a:r>
              <a:rPr lang="en-US" dirty="0" smtClean="0"/>
              <a:t> </a:t>
            </a:r>
            <a:r>
              <a:rPr lang="en-US" dirty="0"/>
              <a:t>from applying that requirement. </a:t>
            </a:r>
            <a:endParaRPr lang="en-US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Consider how </a:t>
            </a:r>
            <a:r>
              <a:rPr lang="en-US" sz="2800" dirty="0"/>
              <a:t>the economic decisions of </a:t>
            </a:r>
            <a:r>
              <a:rPr lang="en-US" sz="2800" dirty="0" smtClean="0"/>
              <a:t>expected users could </a:t>
            </a:r>
            <a:r>
              <a:rPr lang="en-US" sz="2800" dirty="0"/>
              <a:t>be affected by not having that information</a:t>
            </a:r>
            <a:r>
              <a:rPr lang="en-US" sz="3000" dirty="0" smtClean="0"/>
              <a:t>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Whenever an entity uses this exemption, it must </a:t>
            </a:r>
            <a:r>
              <a:rPr lang="en-US" sz="2800" b="1" dirty="0" smtClean="0">
                <a:solidFill>
                  <a:srgbClr val="FFC000"/>
                </a:solidFill>
              </a:rPr>
              <a:t>disclose </a:t>
            </a:r>
            <a:r>
              <a:rPr lang="en-US" sz="2800" b="1" dirty="0">
                <a:solidFill>
                  <a:srgbClr val="FFC000"/>
                </a:solidFill>
              </a:rPr>
              <a:t>that fact </a:t>
            </a:r>
            <a:r>
              <a:rPr lang="en-US" sz="2800" dirty="0"/>
              <a:t>and the </a:t>
            </a:r>
            <a:r>
              <a:rPr lang="en-US" sz="2800" b="1" dirty="0">
                <a:solidFill>
                  <a:srgbClr val="FFC000"/>
                </a:solidFill>
              </a:rPr>
              <a:t>reasons </a:t>
            </a:r>
            <a:r>
              <a:rPr lang="en-US" sz="2800" dirty="0"/>
              <a:t>why applying the requirement would involve undue cost or effort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33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Clarification of Undue Cost or Effort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153400" cy="5105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Applying </a:t>
            </a:r>
            <a:r>
              <a:rPr lang="en-US" sz="2800" dirty="0"/>
              <a:t>a requirement would involve undue cost or effort by an SME if </a:t>
            </a:r>
            <a:endParaRPr lang="en-US" sz="2800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C000"/>
                </a:solidFill>
              </a:rPr>
              <a:t>incremental </a:t>
            </a:r>
            <a:r>
              <a:rPr lang="en-US" sz="2800" b="1" dirty="0">
                <a:solidFill>
                  <a:srgbClr val="FFC000"/>
                </a:solidFill>
              </a:rPr>
              <a:t>cost </a:t>
            </a:r>
            <a:r>
              <a:rPr lang="en-US" sz="2800" dirty="0" smtClean="0"/>
              <a:t>(e.g. </a:t>
            </a:r>
            <a:r>
              <a:rPr lang="en-US" sz="2800" dirty="0" err="1" smtClean="0"/>
              <a:t>valuers</a:t>
            </a:r>
            <a:r>
              <a:rPr lang="en-US" sz="2800" dirty="0" err="1"/>
              <a:t>’</a:t>
            </a:r>
            <a:r>
              <a:rPr lang="en-US" sz="2800" dirty="0"/>
              <a:t> fees) or </a:t>
            </a:r>
            <a:r>
              <a:rPr lang="en-US" sz="2800" b="1" dirty="0">
                <a:solidFill>
                  <a:srgbClr val="FFC000"/>
                </a:solidFill>
              </a:rPr>
              <a:t>additional effort </a:t>
            </a:r>
            <a:r>
              <a:rPr lang="en-US" sz="2800" dirty="0" smtClean="0"/>
              <a:t>(e.g. </a:t>
            </a:r>
            <a:r>
              <a:rPr lang="en-US" sz="2800" dirty="0" err="1" smtClean="0"/>
              <a:t>endeavours</a:t>
            </a:r>
            <a:r>
              <a:rPr lang="en-US" sz="2800" dirty="0" smtClean="0"/>
              <a:t> </a:t>
            </a:r>
            <a:r>
              <a:rPr lang="en-US" sz="2800" dirty="0"/>
              <a:t>by employees</a:t>
            </a:r>
            <a:r>
              <a:rPr lang="en-US" sz="2800" dirty="0" smtClean="0"/>
              <a:t>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substantially </a:t>
            </a:r>
            <a:r>
              <a:rPr lang="en-US" sz="2800" b="1" dirty="0">
                <a:solidFill>
                  <a:srgbClr val="FFC000"/>
                </a:solidFill>
              </a:rPr>
              <a:t>exceed the benefits </a:t>
            </a:r>
            <a:r>
              <a:rPr lang="en-US" sz="2800" dirty="0"/>
              <a:t>that </a:t>
            </a:r>
            <a:r>
              <a:rPr lang="en-US" sz="2800" dirty="0" smtClean="0"/>
              <a:t>users are expected </a:t>
            </a:r>
            <a:r>
              <a:rPr lang="en-US" sz="2800" dirty="0"/>
              <a:t>to </a:t>
            </a:r>
            <a:r>
              <a:rPr lang="en-US" sz="2800" dirty="0" smtClean="0"/>
              <a:t>receive </a:t>
            </a:r>
            <a:r>
              <a:rPr lang="en-US" sz="2800" dirty="0"/>
              <a:t>from having </a:t>
            </a:r>
            <a:r>
              <a:rPr lang="en-US" sz="2800" dirty="0" smtClean="0"/>
              <a:t>the information</a:t>
            </a:r>
            <a:r>
              <a:rPr lang="en-US" sz="2800" dirty="0"/>
              <a:t>. </a:t>
            </a:r>
            <a:endParaRPr lang="en-US" sz="2800" dirty="0" smtClean="0"/>
          </a:p>
          <a:p>
            <a:pPr algn="l"/>
            <a:r>
              <a:rPr lang="en-US" sz="2800" dirty="0" smtClean="0"/>
              <a:t>This assessment would </a:t>
            </a:r>
            <a:r>
              <a:rPr lang="en-US" sz="2800" dirty="0"/>
              <a:t>usually </a:t>
            </a:r>
            <a:r>
              <a:rPr lang="en-US" sz="2800" dirty="0" smtClean="0"/>
              <a:t>apply a </a:t>
            </a:r>
            <a:r>
              <a:rPr lang="en-US" sz="2800" b="1" dirty="0">
                <a:solidFill>
                  <a:srgbClr val="FFC000"/>
                </a:solidFill>
              </a:rPr>
              <a:t>lower hurdle than </a:t>
            </a:r>
            <a:r>
              <a:rPr lang="en-US" sz="2800" b="1" dirty="0" smtClean="0">
                <a:solidFill>
                  <a:srgbClr val="FFC000"/>
                </a:solidFill>
              </a:rPr>
              <a:t>such an assessment for a </a:t>
            </a:r>
            <a:r>
              <a:rPr lang="en-US" sz="2800" b="1" dirty="0">
                <a:solidFill>
                  <a:srgbClr val="FFC000"/>
                </a:solidFill>
              </a:rPr>
              <a:t>publicly accountable </a:t>
            </a:r>
            <a:r>
              <a:rPr lang="en-US" sz="2800" b="1" dirty="0" smtClean="0">
                <a:solidFill>
                  <a:srgbClr val="FFC000"/>
                </a:solidFill>
              </a:rPr>
              <a:t>entity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because </a:t>
            </a:r>
            <a:r>
              <a:rPr lang="en-US" sz="2800" dirty="0"/>
              <a:t>SMEs are </a:t>
            </a:r>
            <a:r>
              <a:rPr lang="en-US" sz="2800" dirty="0" smtClean="0"/>
              <a:t>not accountable </a:t>
            </a:r>
            <a:r>
              <a:rPr lang="en-US" sz="2800" dirty="0"/>
              <a:t>to public stakeholders.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0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Part 3</a:t>
            </a:r>
            <a:br>
              <a:rPr lang="en-US" b="1" dirty="0" smtClean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QUALITATIVE CHARACTERISTICS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4" y="12701"/>
            <a:ext cx="7772400" cy="11303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Overarching Principles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1066800"/>
            <a:ext cx="7781925" cy="5105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The standard </a:t>
            </a:r>
            <a:r>
              <a:rPr lang="en-US" sz="2800" b="1" dirty="0" smtClean="0">
                <a:solidFill>
                  <a:srgbClr val="FFC000"/>
                </a:solidFill>
              </a:rPr>
              <a:t>doesn’t have a conceptual framework. </a:t>
            </a:r>
            <a:r>
              <a:rPr lang="en-US" sz="2800" dirty="0" smtClean="0"/>
              <a:t>However it identifies the following characteristics of useful information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smtClean="0"/>
              <a:t>Understandability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smtClean="0"/>
              <a:t>Relevance, Materiality &amp; Timeliness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smtClean="0"/>
              <a:t>Reliability, Substance over Form, Prudence &amp; Completeness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smtClean="0"/>
              <a:t>Comparability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smtClean="0"/>
              <a:t>Balance between Benefit and Cost; and Undue Effort</a:t>
            </a:r>
            <a:endParaRPr lang="en-US" sz="28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Understandability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3674"/>
            <a:ext cx="8229600" cy="5623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Information </a:t>
            </a:r>
            <a:r>
              <a:rPr lang="en-US" sz="2800" dirty="0"/>
              <a:t>provided in financial statements should be presented in a </a:t>
            </a:r>
            <a:r>
              <a:rPr lang="en-US" sz="2800" dirty="0" smtClean="0"/>
              <a:t>way that </a:t>
            </a:r>
            <a:r>
              <a:rPr lang="en-US" sz="2800" dirty="0"/>
              <a:t>makes it </a:t>
            </a:r>
            <a:r>
              <a:rPr lang="en-US" sz="2800" b="1" dirty="0">
                <a:solidFill>
                  <a:srgbClr val="FFC000"/>
                </a:solidFill>
              </a:rPr>
              <a:t>comprehensible </a:t>
            </a:r>
            <a:r>
              <a:rPr lang="en-US" sz="2800" dirty="0"/>
              <a:t>by users who </a:t>
            </a:r>
            <a:r>
              <a:rPr lang="en-US" sz="2800" dirty="0" smtClean="0"/>
              <a:t>have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 </a:t>
            </a:r>
            <a:r>
              <a:rPr lang="en-US" dirty="0"/>
              <a:t>reasonable </a:t>
            </a:r>
            <a:r>
              <a:rPr lang="en-US" b="1" dirty="0">
                <a:solidFill>
                  <a:srgbClr val="FFC000"/>
                </a:solidFill>
              </a:rPr>
              <a:t>knowledge </a:t>
            </a:r>
            <a:r>
              <a:rPr lang="en-US" b="1" dirty="0" smtClean="0">
                <a:solidFill>
                  <a:srgbClr val="FFC000"/>
                </a:solidFill>
              </a:rPr>
              <a:t>of business </a:t>
            </a:r>
            <a:r>
              <a:rPr lang="en-US" b="1" dirty="0">
                <a:solidFill>
                  <a:srgbClr val="FFC000"/>
                </a:solidFill>
              </a:rPr>
              <a:t>and economic activities and accounting </a:t>
            </a:r>
            <a:r>
              <a:rPr lang="en-US" dirty="0" smtClean="0"/>
              <a:t>;and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 </a:t>
            </a:r>
            <a:r>
              <a:rPr lang="en-US" dirty="0"/>
              <a:t>willingness to </a:t>
            </a:r>
            <a:r>
              <a:rPr lang="en-US" b="1" dirty="0">
                <a:solidFill>
                  <a:srgbClr val="FFC000"/>
                </a:solidFill>
              </a:rPr>
              <a:t>study </a:t>
            </a:r>
            <a:r>
              <a:rPr lang="en-US" b="1" dirty="0" smtClean="0">
                <a:solidFill>
                  <a:srgbClr val="FFC000"/>
                </a:solidFill>
              </a:rPr>
              <a:t>the information </a:t>
            </a:r>
            <a:r>
              <a:rPr lang="en-US" b="1" dirty="0">
                <a:solidFill>
                  <a:srgbClr val="FFC000"/>
                </a:solidFill>
              </a:rPr>
              <a:t>with reasonable diligence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need </a:t>
            </a:r>
            <a:r>
              <a:rPr lang="en-US" sz="2800" dirty="0" smtClean="0"/>
              <a:t>for understandability </a:t>
            </a:r>
            <a:r>
              <a:rPr lang="en-US" sz="2800" dirty="0"/>
              <a:t>does not allow relevant information to be omitted on </a:t>
            </a:r>
            <a:r>
              <a:rPr lang="en-US" sz="2800" dirty="0" smtClean="0"/>
              <a:t>the grounds </a:t>
            </a:r>
            <a:r>
              <a:rPr lang="en-US" sz="2800" dirty="0"/>
              <a:t>that it may be too difficult for some users to understand</a:t>
            </a:r>
            <a:r>
              <a:rPr lang="en-US" sz="2800" dirty="0" smtClean="0"/>
              <a:t>.</a:t>
            </a:r>
          </a:p>
          <a:p>
            <a:pPr marL="0" indent="0" algn="r">
              <a:buNone/>
            </a:pP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Acknowledgements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3674"/>
            <a:ext cx="8229600" cy="5623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This presentation is based on various documents including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C000"/>
                </a:solidFill>
              </a:rPr>
              <a:t>IFRS for SMEs,</a:t>
            </a:r>
            <a:r>
              <a:rPr lang="en-US" dirty="0" smtClean="0"/>
              <a:t> published by IASB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C000"/>
                </a:solidFill>
              </a:rPr>
              <a:t>2015 Amendments to the IFRS for SMEs</a:t>
            </a:r>
            <a:r>
              <a:rPr lang="en-US" dirty="0" smtClean="0"/>
              <a:t> published by IASB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For further information and queries, please contact</a:t>
            </a:r>
          </a:p>
          <a:p>
            <a:pPr marL="0" indent="0">
              <a:buNone/>
            </a:pPr>
            <a:r>
              <a:rPr lang="en-US" sz="2800" dirty="0" err="1">
                <a:hlinkClick r:id="rId2"/>
              </a:rPr>
              <a:t>n</a:t>
            </a:r>
            <a:r>
              <a:rPr lang="en-US" sz="2800" dirty="0" err="1" smtClean="0">
                <a:hlinkClick r:id="rId2"/>
              </a:rPr>
              <a:t>acanieli.rika@usp.ac.fj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Relevance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3674"/>
            <a:ext cx="8001000" cy="5623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Information </a:t>
            </a:r>
            <a:r>
              <a:rPr lang="en-US" sz="2800" dirty="0"/>
              <a:t>provided in financial statements must be relevant to </a:t>
            </a:r>
            <a:r>
              <a:rPr lang="en-US" sz="2800" dirty="0" smtClean="0"/>
              <a:t>the decision-making </a:t>
            </a:r>
            <a:r>
              <a:rPr lang="en-US" sz="2800" dirty="0"/>
              <a:t>needs of users.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Information is </a:t>
            </a:r>
            <a:r>
              <a:rPr lang="en-US" sz="2800" b="1" dirty="0" smtClean="0">
                <a:solidFill>
                  <a:srgbClr val="FFC000"/>
                </a:solidFill>
              </a:rPr>
              <a:t>relevant </a:t>
            </a:r>
            <a:r>
              <a:rPr lang="en-US" sz="2800" dirty="0" smtClean="0"/>
              <a:t>when it </a:t>
            </a:r>
            <a:r>
              <a:rPr lang="en-US" sz="2800" dirty="0"/>
              <a:t>is capable of influencing the economic decisions of users </a:t>
            </a:r>
            <a:r>
              <a:rPr lang="en-US" sz="2800" dirty="0" smtClean="0"/>
              <a:t>by helping them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C000"/>
                </a:solidFill>
              </a:rPr>
              <a:t>evaluate </a:t>
            </a:r>
            <a:r>
              <a:rPr lang="en-US" dirty="0"/>
              <a:t>past, present or future events or </a:t>
            </a: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C000"/>
                </a:solidFill>
              </a:rPr>
              <a:t>confirm </a:t>
            </a:r>
            <a:r>
              <a:rPr lang="en-US" b="1" dirty="0">
                <a:solidFill>
                  <a:srgbClr val="FFC000"/>
                </a:solidFill>
              </a:rPr>
              <a:t>or </a:t>
            </a:r>
            <a:r>
              <a:rPr lang="en-US" b="1" dirty="0" smtClean="0">
                <a:solidFill>
                  <a:srgbClr val="FFC000"/>
                </a:solidFill>
              </a:rPr>
              <a:t>correct</a:t>
            </a:r>
            <a:r>
              <a:rPr lang="en-US" dirty="0" smtClean="0"/>
              <a:t> </a:t>
            </a:r>
            <a:r>
              <a:rPr lang="en-US" dirty="0"/>
              <a:t>their </a:t>
            </a:r>
            <a:r>
              <a:rPr lang="en-US" dirty="0" smtClean="0"/>
              <a:t>past </a:t>
            </a:r>
            <a:r>
              <a:rPr lang="en-GB" dirty="0" smtClean="0"/>
              <a:t>evaluations.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169"/>
            <a:ext cx="7772400" cy="91439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Materiality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5257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Information </a:t>
            </a:r>
            <a:r>
              <a:rPr lang="en-US" sz="2800" dirty="0"/>
              <a:t>is </a:t>
            </a:r>
            <a:r>
              <a:rPr lang="en-US" sz="2800" dirty="0" smtClean="0"/>
              <a:t>material (and </a:t>
            </a:r>
            <a:r>
              <a:rPr lang="en-US" sz="2800" dirty="0"/>
              <a:t>therefore has </a:t>
            </a:r>
            <a:r>
              <a:rPr lang="en-US" sz="2800" dirty="0" smtClean="0"/>
              <a:t>relevance) if </a:t>
            </a:r>
            <a:r>
              <a:rPr lang="en-US" sz="2800" dirty="0"/>
              <a:t>its </a:t>
            </a:r>
            <a:r>
              <a:rPr lang="en-US" sz="2800" b="1" dirty="0">
                <a:solidFill>
                  <a:srgbClr val="FFC000"/>
                </a:solidFill>
              </a:rPr>
              <a:t>omission </a:t>
            </a:r>
            <a:r>
              <a:rPr lang="en-US" sz="2800" b="1" dirty="0" smtClean="0">
                <a:solidFill>
                  <a:srgbClr val="FFC000"/>
                </a:solidFill>
              </a:rPr>
              <a:t>or misstatement </a:t>
            </a:r>
            <a:r>
              <a:rPr lang="en-US" sz="2800" dirty="0"/>
              <a:t>could </a:t>
            </a:r>
            <a:r>
              <a:rPr lang="en-US" sz="2800" b="1" dirty="0">
                <a:solidFill>
                  <a:srgbClr val="FFC000"/>
                </a:solidFill>
              </a:rPr>
              <a:t>influence the economic decisions of users </a:t>
            </a:r>
            <a:r>
              <a:rPr lang="en-US" sz="2800" dirty="0"/>
              <a:t>made on the </a:t>
            </a:r>
            <a:r>
              <a:rPr lang="en-US" sz="2800" dirty="0" smtClean="0"/>
              <a:t>basis of </a:t>
            </a:r>
            <a:r>
              <a:rPr lang="en-US" sz="2800" dirty="0"/>
              <a:t>the financial statements. </a:t>
            </a:r>
            <a:endParaRPr lang="en-US" sz="2800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Materiality </a:t>
            </a:r>
            <a:r>
              <a:rPr lang="en-US" sz="2800" dirty="0"/>
              <a:t>depends on the </a:t>
            </a:r>
            <a:r>
              <a:rPr lang="en-US" sz="2800" b="1" dirty="0">
                <a:solidFill>
                  <a:srgbClr val="FFC000"/>
                </a:solidFill>
              </a:rPr>
              <a:t>size and nature </a:t>
            </a:r>
            <a:r>
              <a:rPr lang="en-US" sz="2800" dirty="0"/>
              <a:t>of </a:t>
            </a:r>
            <a:r>
              <a:rPr lang="en-US" sz="2800" dirty="0" smtClean="0"/>
              <a:t>the omission </a:t>
            </a:r>
            <a:r>
              <a:rPr lang="en-US" sz="2800" dirty="0"/>
              <a:t>or misstatement </a:t>
            </a:r>
            <a:r>
              <a:rPr lang="en-US" sz="2800" b="1" dirty="0">
                <a:solidFill>
                  <a:srgbClr val="FFC000"/>
                </a:solidFill>
              </a:rPr>
              <a:t>judged in the surrounding circumstances. 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It’s </a:t>
            </a:r>
            <a:r>
              <a:rPr lang="en-US" sz="2800" dirty="0"/>
              <a:t>inappropriate to make, or leave uncorrected, </a:t>
            </a:r>
            <a:r>
              <a:rPr lang="en-US" sz="2800" b="1" dirty="0">
                <a:solidFill>
                  <a:srgbClr val="FFC000"/>
                </a:solidFill>
              </a:rPr>
              <a:t>immaterial departures </a:t>
            </a:r>
            <a:r>
              <a:rPr lang="en-US" sz="2800" dirty="0" smtClean="0"/>
              <a:t>from the standard</a:t>
            </a:r>
            <a:r>
              <a:rPr lang="en-US" sz="2800" i="1" dirty="0" smtClean="0"/>
              <a:t>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rgbClr val="FFC000"/>
                </a:solidFill>
              </a:rPr>
              <a:t>achieve a particular presentation </a:t>
            </a:r>
            <a:r>
              <a:rPr lang="en-US" sz="2800" dirty="0"/>
              <a:t>of an entity’s </a:t>
            </a:r>
            <a:r>
              <a:rPr lang="en-US" sz="2800" dirty="0" smtClean="0"/>
              <a:t>financial position</a:t>
            </a:r>
            <a:r>
              <a:rPr lang="en-US" sz="2800" dirty="0"/>
              <a:t>, financial performance or cash flows.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4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Timeliness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Timeliness</a:t>
            </a:r>
            <a:r>
              <a:rPr lang="en-US" sz="2800" b="1" dirty="0" smtClean="0"/>
              <a:t> </a:t>
            </a:r>
            <a:r>
              <a:rPr lang="en-US" sz="2800" dirty="0"/>
              <a:t>involves providing </a:t>
            </a:r>
            <a:r>
              <a:rPr lang="en-US" sz="2800" dirty="0" smtClean="0"/>
              <a:t>information </a:t>
            </a:r>
            <a:r>
              <a:rPr lang="en-US" sz="2800" dirty="0"/>
              <a:t>within </a:t>
            </a:r>
            <a:r>
              <a:rPr lang="en-US" sz="2800" dirty="0" smtClean="0"/>
              <a:t>the decision </a:t>
            </a:r>
            <a:r>
              <a:rPr lang="en-US" sz="2800" dirty="0"/>
              <a:t>time </a:t>
            </a:r>
            <a:r>
              <a:rPr lang="en-US" sz="2800" dirty="0" smtClean="0"/>
              <a:t>frame.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Information may </a:t>
            </a:r>
            <a:r>
              <a:rPr lang="en-US" sz="2800" dirty="0"/>
              <a:t>lose its </a:t>
            </a:r>
            <a:r>
              <a:rPr lang="en-US" sz="2800" dirty="0" smtClean="0"/>
              <a:t>relevance if </a:t>
            </a:r>
            <a:r>
              <a:rPr lang="en-US" sz="2800" dirty="0"/>
              <a:t>there is undue delay in </a:t>
            </a:r>
            <a:r>
              <a:rPr lang="en-US" sz="2800" dirty="0" smtClean="0"/>
              <a:t>reporting</a:t>
            </a:r>
          </a:p>
          <a:p>
            <a:pPr marL="0" indent="0">
              <a:buNone/>
            </a:pPr>
            <a:r>
              <a:rPr lang="en-US" sz="2800" dirty="0" smtClean="0"/>
              <a:t>Management </a:t>
            </a:r>
            <a:r>
              <a:rPr lang="en-US" sz="2800" dirty="0"/>
              <a:t>may need to </a:t>
            </a:r>
            <a:r>
              <a:rPr lang="en-US" sz="2800" b="1" dirty="0">
                <a:solidFill>
                  <a:srgbClr val="FFC000"/>
                </a:solidFill>
              </a:rPr>
              <a:t>balance the relative merits </a:t>
            </a:r>
            <a:r>
              <a:rPr lang="en-US" sz="2800" b="1" dirty="0" smtClean="0">
                <a:solidFill>
                  <a:srgbClr val="FFC000"/>
                </a:solidFill>
              </a:rPr>
              <a:t>of timely </a:t>
            </a:r>
            <a:r>
              <a:rPr lang="en-US" sz="2800" b="1" dirty="0">
                <a:solidFill>
                  <a:srgbClr val="FFC000"/>
                </a:solidFill>
              </a:rPr>
              <a:t>reporting and the provision of reliable information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In </a:t>
            </a:r>
            <a:r>
              <a:rPr lang="en-US" sz="2800" dirty="0"/>
              <a:t>achieving </a:t>
            </a:r>
            <a:r>
              <a:rPr lang="en-US" sz="2800" dirty="0" smtClean="0"/>
              <a:t>balance </a:t>
            </a:r>
            <a:r>
              <a:rPr lang="en-US" sz="2800" dirty="0"/>
              <a:t>between relevance and reliability, the overriding consideration is </a:t>
            </a:r>
            <a:r>
              <a:rPr lang="en-US" sz="2800" dirty="0" smtClean="0"/>
              <a:t>how best </a:t>
            </a:r>
            <a:r>
              <a:rPr lang="en-US" sz="2800" dirty="0"/>
              <a:t>to satisfy the needs of users in making economic decisions.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0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2"/>
            <a:ext cx="8229600" cy="984738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Reliability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Information is </a:t>
            </a:r>
            <a:r>
              <a:rPr lang="en-US" sz="2800" dirty="0"/>
              <a:t>reliable </a:t>
            </a:r>
            <a:r>
              <a:rPr lang="en-US" sz="2800" dirty="0" smtClean="0"/>
              <a:t>when it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is </a:t>
            </a:r>
            <a:r>
              <a:rPr lang="en-US" b="1" dirty="0">
                <a:solidFill>
                  <a:srgbClr val="FFC000"/>
                </a:solidFill>
              </a:rPr>
              <a:t>free from material error and bias </a:t>
            </a:r>
            <a:r>
              <a:rPr lang="en-US" dirty="0" smtClean="0"/>
              <a:t>and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C000"/>
                </a:solidFill>
              </a:rPr>
              <a:t>Faithfully represents </a:t>
            </a:r>
            <a:r>
              <a:rPr lang="en-US" dirty="0" smtClean="0"/>
              <a:t>that </a:t>
            </a:r>
            <a:r>
              <a:rPr lang="en-US" dirty="0"/>
              <a:t>which it either purports to represent or could reasonably be expected </a:t>
            </a:r>
            <a:r>
              <a:rPr lang="en-US" dirty="0" smtClean="0"/>
              <a:t>to represent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/>
              <a:t>F</a:t>
            </a:r>
            <a:r>
              <a:rPr lang="en-US" sz="2800" dirty="0" smtClean="0"/>
              <a:t>inancial </a:t>
            </a:r>
            <a:r>
              <a:rPr lang="en-US" sz="2800" dirty="0"/>
              <a:t>statements are not free from bias (</a:t>
            </a:r>
            <a:r>
              <a:rPr lang="en-US" sz="2800" dirty="0" smtClean="0"/>
              <a:t>i.e. </a:t>
            </a:r>
            <a:r>
              <a:rPr lang="en-US" sz="2800" b="1" dirty="0">
                <a:solidFill>
                  <a:srgbClr val="FFC000"/>
                </a:solidFill>
              </a:rPr>
              <a:t>not neutral</a:t>
            </a:r>
            <a:r>
              <a:rPr lang="en-US" sz="2800" dirty="0"/>
              <a:t>) </a:t>
            </a:r>
            <a:r>
              <a:rPr lang="en-US" sz="2800" dirty="0" smtClean="0"/>
              <a:t>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by the selection </a:t>
            </a:r>
            <a:r>
              <a:rPr lang="en-US" dirty="0"/>
              <a:t>or presentation of </a:t>
            </a:r>
            <a:r>
              <a:rPr lang="en-US" dirty="0" smtClean="0"/>
              <a:t>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they </a:t>
            </a:r>
            <a:r>
              <a:rPr lang="en-US" dirty="0"/>
              <a:t>are intended </a:t>
            </a:r>
            <a:r>
              <a:rPr lang="en-US" b="1" dirty="0">
                <a:solidFill>
                  <a:srgbClr val="FFC000"/>
                </a:solidFill>
              </a:rPr>
              <a:t>to influence </a:t>
            </a:r>
            <a:r>
              <a:rPr lang="en-US" b="1" dirty="0" smtClean="0">
                <a:solidFill>
                  <a:srgbClr val="FFC000"/>
                </a:solidFill>
              </a:rPr>
              <a:t>decision-making or </a:t>
            </a:r>
            <a:r>
              <a:rPr lang="en-US" b="1" dirty="0">
                <a:solidFill>
                  <a:srgbClr val="FFC000"/>
                </a:solidFill>
              </a:rPr>
              <a:t>judgement</a:t>
            </a:r>
            <a:r>
              <a:rPr lang="en-US" dirty="0"/>
              <a:t> in order to </a:t>
            </a:r>
            <a:r>
              <a:rPr lang="en-US" b="1" dirty="0">
                <a:solidFill>
                  <a:srgbClr val="FFC000"/>
                </a:solidFill>
              </a:rPr>
              <a:t>achieve a predetermined result </a:t>
            </a:r>
            <a:r>
              <a:rPr lang="en-US" b="1" dirty="0" smtClean="0">
                <a:solidFill>
                  <a:srgbClr val="FFC000"/>
                </a:solidFill>
              </a:rPr>
              <a:t>or outcome</a:t>
            </a:r>
            <a:r>
              <a:rPr lang="en-US" b="1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8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62"/>
            <a:ext cx="7772400" cy="1219199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Substance over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521335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Enhances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FFC000"/>
                </a:solidFill>
              </a:rPr>
              <a:t>reliability</a:t>
            </a:r>
            <a:r>
              <a:rPr lang="en-US" sz="2800" b="1" dirty="0"/>
              <a:t> </a:t>
            </a:r>
            <a:r>
              <a:rPr lang="en-US" sz="2800" dirty="0"/>
              <a:t>of financial statements.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Transactions </a:t>
            </a:r>
            <a:r>
              <a:rPr lang="en-US" sz="2800" dirty="0"/>
              <a:t>and other events and conditions should be accounted for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FFC000"/>
                </a:solidFill>
              </a:rPr>
              <a:t>presented </a:t>
            </a:r>
            <a:r>
              <a:rPr lang="en-US" sz="2800" b="1" dirty="0">
                <a:solidFill>
                  <a:srgbClr val="FFC000"/>
                </a:solidFill>
              </a:rPr>
              <a:t>in accordance with their substance and not merely their legal form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54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169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Prudence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257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Many </a:t>
            </a:r>
            <a:r>
              <a:rPr lang="en-US" sz="2800" dirty="0"/>
              <a:t>events and circumstances </a:t>
            </a:r>
            <a:r>
              <a:rPr lang="en-US" sz="2800" dirty="0" smtClean="0"/>
              <a:t>(especially estimates) involve uncertainties. These are acknowledged by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b="1" dirty="0" smtClean="0">
                <a:solidFill>
                  <a:srgbClr val="FFC000"/>
                </a:solidFill>
              </a:rPr>
              <a:t>Disclosing</a:t>
            </a:r>
            <a:r>
              <a:rPr lang="en-US" sz="2800" dirty="0" smtClean="0"/>
              <a:t> their nature </a:t>
            </a:r>
            <a:r>
              <a:rPr lang="en-US" sz="2800" dirty="0"/>
              <a:t>and extent </a:t>
            </a:r>
            <a:r>
              <a:rPr lang="en-US" sz="2800" dirty="0" smtClean="0"/>
              <a:t>and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b="1" dirty="0" smtClean="0">
                <a:solidFill>
                  <a:srgbClr val="FFC000"/>
                </a:solidFill>
              </a:rPr>
              <a:t>Exercising prudence </a:t>
            </a:r>
            <a:r>
              <a:rPr lang="en-US" sz="2800" b="1" dirty="0" smtClean="0"/>
              <a:t>when </a:t>
            </a:r>
            <a:r>
              <a:rPr lang="en-US" sz="2800" dirty="0" smtClean="0"/>
              <a:t>preparing of  </a:t>
            </a:r>
            <a:r>
              <a:rPr lang="en-US" sz="2800" dirty="0"/>
              <a:t>financial statements</a:t>
            </a:r>
            <a:r>
              <a:rPr lang="en-US" sz="2800" dirty="0" smtClean="0"/>
              <a:t>. i.e. including a </a:t>
            </a:r>
            <a:r>
              <a:rPr lang="en-US" sz="2800" dirty="0"/>
              <a:t>degree of caution </a:t>
            </a:r>
            <a:r>
              <a:rPr lang="en-US" sz="2800" dirty="0" smtClean="0"/>
              <a:t>when exercising </a:t>
            </a:r>
            <a:r>
              <a:rPr lang="en-US" sz="2800" dirty="0"/>
              <a:t>judgements </a:t>
            </a:r>
            <a:endParaRPr lang="en-US" sz="2800" dirty="0" smtClean="0"/>
          </a:p>
          <a:p>
            <a:pPr marL="971550" lvl="1" indent="-514350" algn="l">
              <a:buFont typeface="Wingdings" panose="05000000000000000000" pitchFamily="2" charset="2"/>
              <a:buChar char="§"/>
            </a:pPr>
            <a:r>
              <a:rPr lang="en-US" dirty="0" smtClean="0"/>
              <a:t>such that </a:t>
            </a:r>
            <a:r>
              <a:rPr lang="en-US" b="1" dirty="0" smtClean="0">
                <a:solidFill>
                  <a:srgbClr val="FFC000"/>
                </a:solidFill>
              </a:rPr>
              <a:t>assets or income are not overstated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C000"/>
                </a:solidFill>
              </a:rPr>
              <a:t>liabilities or expenses are not understated.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Prudence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>
                <a:solidFill>
                  <a:srgbClr val="FFC000"/>
                </a:solidFill>
              </a:rPr>
              <a:t>does not permit bias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i.e. </a:t>
            </a:r>
            <a:r>
              <a:rPr lang="en-US" sz="2800" b="1" dirty="0" smtClean="0">
                <a:solidFill>
                  <a:srgbClr val="FFC000"/>
                </a:solidFill>
              </a:rPr>
              <a:t>deliberate </a:t>
            </a:r>
            <a:r>
              <a:rPr lang="en-US" sz="2800" dirty="0"/>
              <a:t>understatement or overstatement.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47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Completeness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</a:t>
            </a:r>
            <a:r>
              <a:rPr lang="en-US" sz="2800" dirty="0"/>
              <a:t>be reliable, </a:t>
            </a:r>
            <a:r>
              <a:rPr lang="en-US" sz="2800" dirty="0" smtClean="0"/>
              <a:t>information </a:t>
            </a:r>
            <a:r>
              <a:rPr lang="en-US" sz="2800" dirty="0"/>
              <a:t>in financial statements must be </a:t>
            </a:r>
            <a:r>
              <a:rPr lang="en-US" sz="2800" b="1" dirty="0">
                <a:solidFill>
                  <a:srgbClr val="FFC000"/>
                </a:solidFill>
              </a:rPr>
              <a:t>complete </a:t>
            </a:r>
            <a:r>
              <a:rPr lang="en-US" sz="2800" b="1" dirty="0" smtClean="0">
                <a:solidFill>
                  <a:srgbClr val="FFC000"/>
                </a:solidFill>
              </a:rPr>
              <a:t>within the </a:t>
            </a:r>
            <a:r>
              <a:rPr lang="en-US" sz="2800" b="1" dirty="0">
                <a:solidFill>
                  <a:srgbClr val="FFC000"/>
                </a:solidFill>
              </a:rPr>
              <a:t>bounds of materiality and cost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An </a:t>
            </a:r>
            <a:r>
              <a:rPr lang="en-US" sz="2800" dirty="0"/>
              <a:t>omission can cause information to </a:t>
            </a:r>
            <a:r>
              <a:rPr lang="en-US" sz="2800" dirty="0" smtClean="0"/>
              <a:t>be false </a:t>
            </a:r>
            <a:r>
              <a:rPr lang="en-US" sz="2800" dirty="0"/>
              <a:t>or misleading and thus unreliable and deficient in terms of its relevance.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69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1439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Comparability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181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Users </a:t>
            </a:r>
            <a:r>
              <a:rPr lang="en-US" sz="2800" dirty="0"/>
              <a:t>must be able </a:t>
            </a:r>
            <a:r>
              <a:rPr lang="en-US" sz="2800" dirty="0" smtClean="0"/>
              <a:t>to </a:t>
            </a:r>
            <a:r>
              <a:rPr lang="en-US" sz="2800" dirty="0"/>
              <a:t>compare the financial </a:t>
            </a:r>
            <a:r>
              <a:rPr lang="en-US" sz="2800" dirty="0" smtClean="0"/>
              <a:t>statements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dirty="0" smtClean="0"/>
              <a:t>of </a:t>
            </a:r>
            <a:r>
              <a:rPr lang="en-US" dirty="0"/>
              <a:t>an entity </a:t>
            </a:r>
            <a:r>
              <a:rPr lang="en-US" dirty="0" smtClean="0"/>
              <a:t>through time; and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dirty="0" smtClean="0"/>
              <a:t>of </a:t>
            </a:r>
            <a:r>
              <a:rPr lang="en-US" dirty="0"/>
              <a:t>different </a:t>
            </a:r>
            <a:r>
              <a:rPr lang="en-US" dirty="0" smtClean="0"/>
              <a:t>entities </a:t>
            </a:r>
          </a:p>
          <a:p>
            <a:pPr algn="l"/>
            <a:r>
              <a:rPr lang="en-US" sz="2800" dirty="0" smtClean="0"/>
              <a:t>Hence</a:t>
            </a:r>
            <a:r>
              <a:rPr lang="en-US" sz="2800" dirty="0"/>
              <a:t>, </a:t>
            </a:r>
            <a:r>
              <a:rPr lang="en-US" sz="2800" b="1" dirty="0" smtClean="0">
                <a:solidFill>
                  <a:srgbClr val="FFC000"/>
                </a:solidFill>
              </a:rPr>
              <a:t>measurement </a:t>
            </a:r>
            <a:r>
              <a:rPr lang="en-US" sz="2800" b="1" dirty="0">
                <a:solidFill>
                  <a:srgbClr val="FFC000"/>
                </a:solidFill>
              </a:rPr>
              <a:t>and display </a:t>
            </a:r>
            <a:r>
              <a:rPr lang="en-US" sz="2800" dirty="0"/>
              <a:t>of the financial effects of like </a:t>
            </a:r>
            <a:r>
              <a:rPr lang="en-US" sz="2800" dirty="0" smtClean="0"/>
              <a:t>transactions, events </a:t>
            </a:r>
            <a:r>
              <a:rPr lang="en-US" sz="2800" dirty="0"/>
              <a:t>and conditions must be carried out in a </a:t>
            </a:r>
            <a:r>
              <a:rPr lang="en-US" sz="2800" b="1" dirty="0">
                <a:solidFill>
                  <a:srgbClr val="FFC000"/>
                </a:solidFill>
              </a:rPr>
              <a:t>consistent way throughout </a:t>
            </a:r>
            <a:r>
              <a:rPr lang="en-US" sz="2800" b="1" dirty="0" smtClean="0">
                <a:solidFill>
                  <a:srgbClr val="FFC000"/>
                </a:solidFill>
              </a:rPr>
              <a:t>an entity, over </a:t>
            </a:r>
            <a:r>
              <a:rPr lang="en-US" sz="2800" b="1" dirty="0">
                <a:solidFill>
                  <a:srgbClr val="FFC000"/>
                </a:solidFill>
              </a:rPr>
              <a:t>time </a:t>
            </a:r>
            <a:r>
              <a:rPr lang="en-US" sz="2800" b="1" dirty="0" smtClean="0">
                <a:solidFill>
                  <a:srgbClr val="FFC000"/>
                </a:solidFill>
              </a:rPr>
              <a:t>across </a:t>
            </a:r>
            <a:r>
              <a:rPr lang="en-US" sz="2800" b="1" dirty="0">
                <a:solidFill>
                  <a:srgbClr val="FFC000"/>
                </a:solidFill>
              </a:rPr>
              <a:t>entities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 smtClean="0"/>
              <a:t>Also, </a:t>
            </a:r>
            <a:r>
              <a:rPr lang="en-US" sz="2800" dirty="0"/>
              <a:t>users must be informed </a:t>
            </a:r>
            <a:r>
              <a:rPr lang="en-US" sz="2800" dirty="0" smtClean="0"/>
              <a:t>of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smtClean="0"/>
              <a:t>the </a:t>
            </a:r>
            <a:r>
              <a:rPr lang="en-US" sz="2800" b="1" dirty="0">
                <a:solidFill>
                  <a:srgbClr val="FFC000"/>
                </a:solidFill>
              </a:rPr>
              <a:t>accounting policies </a:t>
            </a:r>
            <a:r>
              <a:rPr lang="en-US" sz="2800" dirty="0"/>
              <a:t>employed in </a:t>
            </a:r>
            <a:r>
              <a:rPr lang="en-US" sz="2800" dirty="0" smtClean="0"/>
              <a:t>preparing financial statements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smtClean="0"/>
              <a:t>any </a:t>
            </a:r>
            <a:r>
              <a:rPr lang="en-US" sz="2800" b="1" dirty="0">
                <a:solidFill>
                  <a:srgbClr val="FFC000"/>
                </a:solidFill>
              </a:rPr>
              <a:t>changes in those policies </a:t>
            </a:r>
            <a:r>
              <a:rPr lang="en-US" sz="2800" b="1" dirty="0" smtClean="0">
                <a:solidFill>
                  <a:srgbClr val="FFC000"/>
                </a:solidFill>
              </a:rPr>
              <a:t>and their effects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56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Balance between Benefit and Cost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Benefits </a:t>
            </a:r>
            <a:r>
              <a:rPr lang="en-US" sz="2800" dirty="0"/>
              <a:t>derived from information should </a:t>
            </a:r>
            <a:r>
              <a:rPr lang="en-US" sz="2800" b="1" dirty="0">
                <a:solidFill>
                  <a:srgbClr val="FFC000"/>
                </a:solidFill>
              </a:rPr>
              <a:t>exceed the cost of providing it.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smtClean="0"/>
              <a:t>Costs and benefits are not </a:t>
            </a:r>
            <a:r>
              <a:rPr lang="en-US" sz="2800" dirty="0"/>
              <a:t>necessarily borne by </a:t>
            </a:r>
            <a:r>
              <a:rPr lang="en-US" sz="2800" dirty="0" smtClean="0"/>
              <a:t>the same parties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sz="2800" dirty="0" smtClean="0"/>
              <a:t>Benefits often enjoyed </a:t>
            </a:r>
            <a:r>
              <a:rPr lang="en-US" sz="2800" dirty="0"/>
              <a:t>by a broad </a:t>
            </a:r>
            <a:r>
              <a:rPr lang="en-US" sz="2800" dirty="0" smtClean="0"/>
              <a:t>range of </a:t>
            </a:r>
            <a:r>
              <a:rPr lang="en-US" sz="2800" dirty="0"/>
              <a:t>external </a:t>
            </a:r>
            <a:r>
              <a:rPr lang="en-US" sz="2800" dirty="0" smtClean="0"/>
              <a:t>users (public interest and externalities)</a:t>
            </a:r>
            <a:endParaRPr lang="en-US" sz="2800" dirty="0"/>
          </a:p>
          <a:p>
            <a:pPr algn="l"/>
            <a:r>
              <a:rPr lang="en-US" sz="2800" dirty="0" smtClean="0"/>
              <a:t>e.g. Financial information </a:t>
            </a:r>
            <a:r>
              <a:rPr lang="en-US" sz="2800" dirty="0"/>
              <a:t>helps capital providers make better </a:t>
            </a:r>
            <a:r>
              <a:rPr lang="en-US" sz="2800" dirty="0" smtClean="0"/>
              <a:t>decisions, increasing the efficiency of capital </a:t>
            </a:r>
            <a:r>
              <a:rPr lang="en-US" sz="2800" dirty="0"/>
              <a:t>markets and </a:t>
            </a:r>
            <a:r>
              <a:rPr lang="en-US" sz="2800" dirty="0" smtClean="0"/>
              <a:t>reducing the cost of </a:t>
            </a:r>
            <a:r>
              <a:rPr lang="en-US" sz="2800" dirty="0"/>
              <a:t>capital for the economy as a whole</a:t>
            </a:r>
            <a:r>
              <a:rPr lang="en-US" sz="2800" dirty="0" smtClean="0"/>
              <a:t>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C000"/>
                </a:solidFill>
              </a:rPr>
              <a:t>Individual </a:t>
            </a:r>
            <a:r>
              <a:rPr lang="en-US" sz="2800" b="1" dirty="0">
                <a:solidFill>
                  <a:srgbClr val="FFC000"/>
                </a:solidFill>
              </a:rPr>
              <a:t>entities also enjoy </a:t>
            </a:r>
            <a:r>
              <a:rPr lang="en-US" sz="2800" b="1" dirty="0" smtClean="0">
                <a:solidFill>
                  <a:srgbClr val="FFC000"/>
                </a:solidFill>
              </a:rPr>
              <a:t>benefits</a:t>
            </a:r>
            <a:r>
              <a:rPr lang="en-US" sz="2800" dirty="0"/>
              <a:t> </a:t>
            </a:r>
            <a:r>
              <a:rPr lang="en-US" sz="2800" dirty="0" smtClean="0"/>
              <a:t>e.g. improved </a:t>
            </a:r>
            <a:r>
              <a:rPr lang="en-US" sz="2800" dirty="0"/>
              <a:t>access to capital </a:t>
            </a:r>
            <a:r>
              <a:rPr lang="en-US" sz="2800" dirty="0" err="1" smtClean="0"/>
              <a:t>markets,and</a:t>
            </a:r>
            <a:r>
              <a:rPr lang="en-US" sz="2800" dirty="0" smtClean="0"/>
              <a:t> lower </a:t>
            </a:r>
            <a:r>
              <a:rPr lang="en-US" sz="2800" dirty="0"/>
              <a:t>costs of capital.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97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Part </a:t>
            </a:r>
            <a:r>
              <a:rPr lang="en-US" b="1" dirty="0">
                <a:solidFill>
                  <a:srgbClr val="FFC000"/>
                </a:solidFill>
              </a:rPr>
              <a:t>4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FOCUS ON SELECTED SECTIONS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Presentation Summary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793146"/>
              </p:ext>
            </p:extLst>
          </p:nvPr>
        </p:nvGraphicFramePr>
        <p:xfrm>
          <a:off x="533400" y="1295400"/>
          <a:ext cx="774283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6599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Topic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Introduction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Overview</a:t>
                      </a:r>
                      <a:r>
                        <a:rPr lang="en-US" sz="2800" baseline="0" dirty="0" smtClean="0"/>
                        <a:t> of the Standard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Qualitative</a:t>
                      </a:r>
                      <a:r>
                        <a:rPr lang="en-US" sz="2800" baseline="0" dirty="0" smtClean="0"/>
                        <a:t> Characteristics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Focus on Selected Sections of the Standard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800" dirty="0" smtClean="0"/>
                        <a:t>Inventory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800" dirty="0" smtClean="0"/>
                        <a:t>PP&amp;E</a:t>
                      </a:r>
                      <a:r>
                        <a:rPr lang="en-US" sz="2800" dirty="0" smtClean="0"/>
                        <a:t>, Intangibles,</a:t>
                      </a:r>
                      <a:r>
                        <a:rPr lang="en-US" sz="2800" baseline="0" dirty="0" smtClean="0"/>
                        <a:t> Impairment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800" dirty="0" smtClean="0"/>
                        <a:t>Leasing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800" baseline="0" dirty="0" smtClean="0"/>
                        <a:t>Related Party Disclosures</a:t>
                      </a:r>
                      <a:endParaRPr lang="en-US" sz="2800" baseline="0" dirty="0" smtClean="0"/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800" baseline="0" dirty="0" smtClean="0"/>
                        <a:t>Transition to IFRS for SMEs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8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Section </a:t>
            </a:r>
            <a:r>
              <a:rPr lang="en-US" sz="4000" b="1" dirty="0" smtClean="0">
                <a:solidFill>
                  <a:srgbClr val="FFC000"/>
                </a:solidFill>
              </a:rPr>
              <a:t>13 Inventory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8305801" cy="5548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Use the same measurement method for inventory items that are </a:t>
            </a:r>
            <a:r>
              <a:rPr lang="en-US" sz="2800" b="1" dirty="0" smtClean="0">
                <a:solidFill>
                  <a:srgbClr val="FFC000"/>
                </a:solidFill>
              </a:rPr>
              <a:t>similar in nature</a:t>
            </a:r>
            <a:endParaRPr lang="en-US" sz="2800" b="1" dirty="0">
              <a:solidFill>
                <a:srgbClr val="FFC000"/>
              </a:solidFill>
            </a:endParaRP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FIFO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Weighted Average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LIFO is not permitted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Section </a:t>
            </a:r>
            <a:r>
              <a:rPr lang="en-US" b="1" dirty="0" smtClean="0">
                <a:solidFill>
                  <a:srgbClr val="FFC000"/>
                </a:solidFill>
              </a:rPr>
              <a:t>17 </a:t>
            </a:r>
            <a:r>
              <a:rPr lang="en-US" b="1" dirty="0" err="1" smtClean="0">
                <a:solidFill>
                  <a:srgbClr val="FFC000"/>
                </a:solidFill>
              </a:rPr>
              <a:t>PP&amp;E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8305801" cy="5548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Under the 2017 amendments, SMEs can now measure </a:t>
            </a:r>
            <a:r>
              <a:rPr lang="en-US" sz="2800" dirty="0" err="1" smtClean="0"/>
              <a:t>PP&amp;E</a:t>
            </a:r>
            <a:r>
              <a:rPr lang="en-US" sz="2800" dirty="0" smtClean="0"/>
              <a:t> (after initial recognition) using either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C000"/>
                </a:solidFill>
              </a:rPr>
              <a:t>Cost model </a:t>
            </a:r>
            <a:r>
              <a:rPr lang="en-US" dirty="0" smtClean="0"/>
              <a:t>(borrowing costs are not </a:t>
            </a:r>
            <a:r>
              <a:rPr lang="en-US" dirty="0" err="1" smtClean="0"/>
              <a:t>capitalised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C000"/>
                </a:solidFill>
              </a:rPr>
              <a:t>Revaluation model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/>
              <a:t>Applied to the </a:t>
            </a:r>
            <a:r>
              <a:rPr lang="en-US" sz="2800" b="1" dirty="0" smtClean="0">
                <a:solidFill>
                  <a:srgbClr val="FFC000"/>
                </a:solidFill>
              </a:rPr>
              <a:t>entire class of </a:t>
            </a:r>
            <a:r>
              <a:rPr lang="en-US" sz="2800" b="1" dirty="0" err="1" smtClean="0">
                <a:solidFill>
                  <a:srgbClr val="FFC000"/>
                </a:solidFill>
              </a:rPr>
              <a:t>PP&amp;E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/>
              <a:t>Made with </a:t>
            </a:r>
            <a:r>
              <a:rPr lang="en-US" sz="2800" b="1" dirty="0" smtClean="0">
                <a:solidFill>
                  <a:srgbClr val="FFC000"/>
                </a:solidFill>
              </a:rPr>
              <a:t>sufficient regularity</a:t>
            </a:r>
          </a:p>
          <a:p>
            <a:pPr marL="0" indent="0">
              <a:buNone/>
            </a:pPr>
            <a:r>
              <a:rPr lang="en-US" sz="2800" dirty="0" smtClean="0"/>
              <a:t>Previously SMEs could only use the cost model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Inconsistent with full IFRS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Consider why SMEs might want this flexibility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Presumably they would only choose to incur the costs of revaluation if they stand to benefit.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Section </a:t>
            </a:r>
            <a:r>
              <a:rPr lang="en-US" sz="4000" b="1" dirty="0" smtClean="0">
                <a:solidFill>
                  <a:srgbClr val="FFC000"/>
                </a:solidFill>
              </a:rPr>
              <a:t>17 </a:t>
            </a:r>
            <a:r>
              <a:rPr lang="en-US" sz="4000" b="1" dirty="0" err="1" smtClean="0">
                <a:solidFill>
                  <a:srgbClr val="FFC000"/>
                </a:solidFill>
              </a:rPr>
              <a:t>PP&amp;E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8305801" cy="5548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For </a:t>
            </a:r>
            <a:r>
              <a:rPr lang="en-US" sz="2800" dirty="0" smtClean="0"/>
              <a:t>large/complex </a:t>
            </a:r>
            <a:r>
              <a:rPr lang="en-US" sz="2800" dirty="0"/>
              <a:t>assets, </a:t>
            </a:r>
            <a:r>
              <a:rPr lang="en-US" sz="2800" b="1" dirty="0" smtClean="0">
                <a:solidFill>
                  <a:srgbClr val="FFC000"/>
                </a:solidFill>
              </a:rPr>
              <a:t>components must </a:t>
            </a:r>
            <a:r>
              <a:rPr lang="en-US" sz="2800" b="1" dirty="0">
                <a:solidFill>
                  <a:srgbClr val="FFC000"/>
                </a:solidFill>
              </a:rPr>
              <a:t>be depreciated separately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If their economic benefits are consumed according to significantly different patterns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Depreciation methods should </a:t>
            </a:r>
            <a:r>
              <a:rPr lang="en-US" sz="2800" b="1" dirty="0" smtClean="0">
                <a:solidFill>
                  <a:srgbClr val="FFC000"/>
                </a:solidFill>
              </a:rPr>
              <a:t>reflect expected consumption of economic benefits</a:t>
            </a:r>
            <a:endParaRPr lang="en-US" sz="2800" b="1" dirty="0">
              <a:solidFill>
                <a:srgbClr val="FFC000"/>
              </a:solidFill>
            </a:endParaRP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Straight line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Diminishing  balance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Units of use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Section </a:t>
            </a:r>
            <a:r>
              <a:rPr lang="en-US" sz="4000" b="1" dirty="0" smtClean="0">
                <a:solidFill>
                  <a:srgbClr val="FFC000"/>
                </a:solidFill>
              </a:rPr>
              <a:t>27 Impairment </a:t>
            </a:r>
            <a:r>
              <a:rPr lang="en-US" sz="4000" b="1" dirty="0">
                <a:solidFill>
                  <a:srgbClr val="FFC000"/>
                </a:solidFill>
              </a:rPr>
              <a:t>of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At </a:t>
            </a:r>
            <a:r>
              <a:rPr lang="en-US" sz="2800" dirty="0"/>
              <a:t>each reporting </a:t>
            </a:r>
            <a:r>
              <a:rPr lang="en-US" sz="2800" dirty="0" smtClean="0"/>
              <a:t>date, assess indications that an </a:t>
            </a:r>
            <a:r>
              <a:rPr lang="en-US" sz="2800" dirty="0"/>
              <a:t>asset may be impaired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If </a:t>
            </a:r>
            <a:r>
              <a:rPr lang="en-US" sz="2800" dirty="0"/>
              <a:t>any such indication exists, </a:t>
            </a:r>
            <a:r>
              <a:rPr lang="en-US" sz="2800" dirty="0" smtClean="0"/>
              <a:t>estimate the </a:t>
            </a:r>
            <a:r>
              <a:rPr lang="en-US" sz="2800" dirty="0"/>
              <a:t>recoverable amount of the asset. </a:t>
            </a:r>
            <a:r>
              <a:rPr lang="en-US" sz="2800" dirty="0" smtClean="0"/>
              <a:t>Otherwise, it’s not </a:t>
            </a:r>
            <a:r>
              <a:rPr lang="en-US" sz="2800" dirty="0"/>
              <a:t>necessary to estimate the recoverable amount.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If it’s impossible </a:t>
            </a:r>
            <a:r>
              <a:rPr lang="en-US" sz="2800" dirty="0"/>
              <a:t>to estimate the recoverable amount of </a:t>
            </a:r>
            <a:r>
              <a:rPr lang="en-US" sz="2800" dirty="0" smtClean="0"/>
              <a:t>an </a:t>
            </a:r>
            <a:r>
              <a:rPr lang="en-US" sz="2800" dirty="0"/>
              <a:t>individual asset, </a:t>
            </a:r>
            <a:r>
              <a:rPr lang="en-US" sz="2800" dirty="0" smtClean="0"/>
              <a:t>estimate </a:t>
            </a:r>
            <a:r>
              <a:rPr lang="en-US" sz="2800" dirty="0"/>
              <a:t>the recoverable amount of the </a:t>
            </a:r>
            <a:r>
              <a:rPr lang="en-US" sz="2800" b="1" dirty="0">
                <a:solidFill>
                  <a:srgbClr val="FFC000"/>
                </a:solidFill>
              </a:rPr>
              <a:t>cash-generating unit </a:t>
            </a:r>
            <a:r>
              <a:rPr lang="en-US" sz="2800" dirty="0" smtClean="0"/>
              <a:t>to which it belongs.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smallest </a:t>
            </a:r>
            <a:r>
              <a:rPr lang="en-US" dirty="0"/>
              <a:t>identifiable group of assets that includes the asset and generates </a:t>
            </a:r>
            <a:r>
              <a:rPr lang="en-US" dirty="0" smtClean="0"/>
              <a:t>cash inflows </a:t>
            </a:r>
            <a:r>
              <a:rPr lang="en-US" dirty="0"/>
              <a:t>that are largely independent </a:t>
            </a:r>
            <a:r>
              <a:rPr lang="en-US" dirty="0" smtClean="0"/>
              <a:t>from </a:t>
            </a:r>
            <a:r>
              <a:rPr lang="en-US" dirty="0"/>
              <a:t>other assets </a:t>
            </a:r>
            <a:r>
              <a:rPr lang="en-US" dirty="0" smtClean="0"/>
              <a:t>or groups </a:t>
            </a:r>
            <a:r>
              <a:rPr lang="en-US" dirty="0"/>
              <a:t>of assets.</a:t>
            </a:r>
            <a:endParaRPr lang="en-US" b="1" dirty="0" smtClean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Section </a:t>
            </a:r>
            <a:r>
              <a:rPr lang="en-US" sz="4000" b="1" dirty="0" smtClean="0">
                <a:solidFill>
                  <a:srgbClr val="FFC000"/>
                </a:solidFill>
              </a:rPr>
              <a:t>27 Impairment </a:t>
            </a:r>
            <a:r>
              <a:rPr lang="en-US" sz="4000" b="1" dirty="0">
                <a:solidFill>
                  <a:srgbClr val="FFC000"/>
                </a:solidFill>
              </a:rPr>
              <a:t>of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External sources of information</a:t>
            </a:r>
          </a:p>
          <a:p>
            <a:pPr marL="0" indent="0" algn="just">
              <a:buNone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during the period, an </a:t>
            </a:r>
            <a:r>
              <a:rPr lang="en-US" sz="2800" b="1" dirty="0">
                <a:solidFill>
                  <a:srgbClr val="FFC000"/>
                </a:solidFill>
              </a:rPr>
              <a:t>asset’s market value has declined </a:t>
            </a:r>
            <a:r>
              <a:rPr lang="en-US" sz="2800" b="1" dirty="0" smtClean="0">
                <a:solidFill>
                  <a:srgbClr val="FFC000"/>
                </a:solidFill>
              </a:rPr>
              <a:t>significantly more </a:t>
            </a:r>
            <a:r>
              <a:rPr lang="en-US" sz="2800" dirty="0"/>
              <a:t>than would be expected as a result of the passage of time or </a:t>
            </a:r>
            <a:r>
              <a:rPr lang="en-US" sz="2800" dirty="0" smtClean="0"/>
              <a:t>normal </a:t>
            </a:r>
            <a:r>
              <a:rPr lang="en-GB" sz="2800" dirty="0" smtClean="0"/>
              <a:t>use</a:t>
            </a:r>
            <a:r>
              <a:rPr lang="en-GB" sz="2800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significant </a:t>
            </a:r>
            <a:r>
              <a:rPr lang="en-US" sz="2800" b="1" dirty="0">
                <a:solidFill>
                  <a:srgbClr val="FFC000"/>
                </a:solidFill>
              </a:rPr>
              <a:t>changes with an adverse effect on the entity</a:t>
            </a:r>
            <a:r>
              <a:rPr lang="en-US" sz="2800" dirty="0"/>
              <a:t> have taken </a:t>
            </a:r>
            <a:r>
              <a:rPr lang="en-US" sz="2800" dirty="0" smtClean="0"/>
              <a:t>place during </a:t>
            </a:r>
            <a:r>
              <a:rPr lang="en-US" sz="2800" dirty="0"/>
              <a:t>the </a:t>
            </a:r>
            <a:r>
              <a:rPr lang="en-US" sz="2800" dirty="0" smtClean="0"/>
              <a:t>period (or </a:t>
            </a:r>
            <a:r>
              <a:rPr lang="en-US" sz="2800" dirty="0"/>
              <a:t>will take place in the near </a:t>
            </a:r>
            <a:r>
              <a:rPr lang="en-US" sz="2800" dirty="0" smtClean="0"/>
              <a:t>future)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 smtClean="0"/>
              <a:t>in the technological</a:t>
            </a:r>
            <a:r>
              <a:rPr lang="en-US" dirty="0"/>
              <a:t>, market, economic or legal </a:t>
            </a:r>
            <a:r>
              <a:rPr lang="en-US" b="1" dirty="0">
                <a:solidFill>
                  <a:srgbClr val="FFC000"/>
                </a:solidFill>
              </a:rPr>
              <a:t>environment in which </a:t>
            </a:r>
            <a:r>
              <a:rPr lang="en-US" b="1" dirty="0" smtClean="0">
                <a:solidFill>
                  <a:srgbClr val="FFC000"/>
                </a:solidFill>
              </a:rPr>
              <a:t>the entity </a:t>
            </a:r>
            <a:r>
              <a:rPr lang="en-US" b="1" dirty="0">
                <a:solidFill>
                  <a:srgbClr val="FFC000"/>
                </a:solidFill>
              </a:rPr>
              <a:t>operates or in the market to which an asset is dedicated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Section </a:t>
            </a:r>
            <a:r>
              <a:rPr lang="en-US" sz="4000" b="1" dirty="0" smtClean="0">
                <a:solidFill>
                  <a:srgbClr val="FFC000"/>
                </a:solidFill>
              </a:rPr>
              <a:t>27 Impairment </a:t>
            </a:r>
            <a:r>
              <a:rPr lang="en-US" sz="4000" b="1" dirty="0">
                <a:solidFill>
                  <a:srgbClr val="FFC000"/>
                </a:solidFill>
              </a:rPr>
              <a:t>of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External sources of information about Impairment</a:t>
            </a:r>
          </a:p>
          <a:p>
            <a:pPr marL="514350" indent="-514350">
              <a:buFont typeface="+mj-lt"/>
              <a:buAutoNum type="alphaLcParenR" startAt="3"/>
            </a:pPr>
            <a:endParaRPr lang="en-US" sz="2800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/>
              <a:t>market </a:t>
            </a:r>
            <a:r>
              <a:rPr lang="en-US" sz="2800" dirty="0"/>
              <a:t>interest rates or other market rates of return on </a:t>
            </a:r>
            <a:r>
              <a:rPr lang="en-US" sz="2800" dirty="0" smtClean="0"/>
              <a:t>investments have </a:t>
            </a:r>
            <a:r>
              <a:rPr lang="en-US" sz="2800" dirty="0"/>
              <a:t>increased during the period, and those increases are likely to </a:t>
            </a:r>
            <a:r>
              <a:rPr lang="en-US" sz="2800" dirty="0" smtClean="0"/>
              <a:t>affect </a:t>
            </a:r>
            <a:r>
              <a:rPr lang="en-US" sz="2800" b="1" dirty="0" smtClean="0"/>
              <a:t>materially </a:t>
            </a:r>
            <a:r>
              <a:rPr lang="en-US" sz="2800" dirty="0"/>
              <a:t>the discount rate used in calculating an asset’s </a:t>
            </a:r>
            <a:r>
              <a:rPr lang="en-US" sz="2800" b="1" dirty="0"/>
              <a:t>value in </a:t>
            </a:r>
            <a:r>
              <a:rPr lang="en-US" sz="2800" b="1" dirty="0" smtClean="0"/>
              <a:t>use </a:t>
            </a:r>
            <a:r>
              <a:rPr lang="en-US" sz="2800" dirty="0" smtClean="0"/>
              <a:t>and </a:t>
            </a:r>
            <a:r>
              <a:rPr lang="en-US" sz="2800" dirty="0"/>
              <a:t>decrease the asset’s </a:t>
            </a:r>
            <a:r>
              <a:rPr lang="en-US" sz="2800" b="1" dirty="0"/>
              <a:t>fair value less costs to </a:t>
            </a:r>
            <a:r>
              <a:rPr lang="en-US" sz="2800" b="1" dirty="0" smtClean="0"/>
              <a:t>sell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/>
              <a:t>the </a:t>
            </a:r>
            <a:r>
              <a:rPr lang="en-US" sz="2800" b="1" dirty="0">
                <a:solidFill>
                  <a:srgbClr val="FFC000"/>
                </a:solidFill>
              </a:rPr>
              <a:t>carrying amount of the net assets of the entity is more than </a:t>
            </a:r>
            <a:r>
              <a:rPr lang="en-US" sz="2800" b="1" dirty="0" smtClean="0">
                <a:solidFill>
                  <a:srgbClr val="FFC000"/>
                </a:solidFill>
              </a:rPr>
              <a:t>the estimated </a:t>
            </a:r>
            <a:r>
              <a:rPr lang="en-US" sz="2800" b="1" dirty="0">
                <a:solidFill>
                  <a:srgbClr val="FFC000"/>
                </a:solidFill>
              </a:rPr>
              <a:t>fair value of the entity as a </a:t>
            </a:r>
            <a:r>
              <a:rPr lang="en-US" sz="2800" b="1" dirty="0" smtClean="0">
                <a:solidFill>
                  <a:srgbClr val="FFC000"/>
                </a:solidFill>
              </a:rPr>
              <a:t>whole.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Section </a:t>
            </a:r>
            <a:r>
              <a:rPr lang="en-US" sz="4000" b="1" dirty="0" smtClean="0">
                <a:solidFill>
                  <a:srgbClr val="FFC000"/>
                </a:solidFill>
              </a:rPr>
              <a:t>27 Impairment </a:t>
            </a:r>
            <a:r>
              <a:rPr lang="en-US" sz="4000" b="1" dirty="0">
                <a:solidFill>
                  <a:srgbClr val="FFC000"/>
                </a:solidFill>
              </a:rPr>
              <a:t>of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Internal sources of information about Impairment</a:t>
            </a:r>
          </a:p>
          <a:p>
            <a:pPr marL="0" indent="0" algn="just">
              <a:buNone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evidence </a:t>
            </a:r>
            <a:r>
              <a:rPr lang="en-US" sz="2800" dirty="0"/>
              <a:t>is available of </a:t>
            </a:r>
            <a:r>
              <a:rPr lang="en-US" sz="2800" b="1" dirty="0">
                <a:solidFill>
                  <a:srgbClr val="FFC000"/>
                </a:solidFill>
              </a:rPr>
              <a:t>obsolescence or physical damage of an </a:t>
            </a:r>
            <a:r>
              <a:rPr lang="en-US" sz="2800" b="1" dirty="0" smtClean="0">
                <a:solidFill>
                  <a:srgbClr val="FFC000"/>
                </a:solidFill>
              </a:rPr>
              <a:t>asset.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significant </a:t>
            </a:r>
            <a:r>
              <a:rPr lang="en-US" sz="2800" dirty="0"/>
              <a:t>changes with an adverse effect on the entity have taken </a:t>
            </a:r>
            <a:r>
              <a:rPr lang="en-US" sz="2800" dirty="0" smtClean="0"/>
              <a:t>place during </a:t>
            </a:r>
            <a:r>
              <a:rPr lang="en-US" sz="2800" dirty="0"/>
              <a:t>the </a:t>
            </a:r>
            <a:r>
              <a:rPr lang="en-US" sz="2800" dirty="0" smtClean="0"/>
              <a:t>period (or </a:t>
            </a:r>
            <a:r>
              <a:rPr lang="en-US" sz="2800" dirty="0"/>
              <a:t>are expected to take place in the near </a:t>
            </a:r>
            <a:r>
              <a:rPr lang="en-US" sz="2800" dirty="0" smtClean="0"/>
              <a:t>future), </a:t>
            </a:r>
            <a:r>
              <a:rPr lang="en-US" sz="2800" dirty="0"/>
              <a:t>in </a:t>
            </a:r>
            <a:r>
              <a:rPr lang="en-US" sz="2800" dirty="0" smtClean="0"/>
              <a:t>the extent </a:t>
            </a:r>
            <a:r>
              <a:rPr lang="en-US" sz="2800" dirty="0"/>
              <a:t>to which, or manner in which, an asset is used 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e.g. the asset </a:t>
            </a:r>
            <a:r>
              <a:rPr lang="en-US" dirty="0"/>
              <a:t>becoming </a:t>
            </a:r>
            <a:r>
              <a:rPr lang="en-US" b="1" dirty="0">
                <a:solidFill>
                  <a:srgbClr val="FFC000"/>
                </a:solidFill>
              </a:rPr>
              <a:t>idle, plans </a:t>
            </a:r>
            <a:r>
              <a:rPr lang="en-US" b="1" dirty="0" smtClean="0">
                <a:solidFill>
                  <a:srgbClr val="FFC000"/>
                </a:solidFill>
              </a:rPr>
              <a:t>to discontinue </a:t>
            </a:r>
            <a:r>
              <a:rPr lang="en-US" b="1" dirty="0">
                <a:solidFill>
                  <a:srgbClr val="FFC000"/>
                </a:solidFill>
              </a:rPr>
              <a:t>or restructure the operation to which an asset belongs </a:t>
            </a:r>
            <a:r>
              <a:rPr lang="en-US" b="1" dirty="0" smtClean="0">
                <a:solidFill>
                  <a:srgbClr val="FFC000"/>
                </a:solidFill>
              </a:rPr>
              <a:t>and plans </a:t>
            </a:r>
            <a:r>
              <a:rPr lang="en-US" b="1" dirty="0">
                <a:solidFill>
                  <a:srgbClr val="FFC000"/>
                </a:solidFill>
              </a:rPr>
              <a:t>to dispose of an asset before the previously expected </a:t>
            </a:r>
            <a:r>
              <a:rPr lang="en-US" b="1" dirty="0" smtClean="0">
                <a:solidFill>
                  <a:srgbClr val="FFC000"/>
                </a:solidFill>
              </a:rPr>
              <a:t>date.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Section </a:t>
            </a:r>
            <a:r>
              <a:rPr lang="en-US" sz="4000" b="1" dirty="0" smtClean="0">
                <a:solidFill>
                  <a:srgbClr val="FFC000"/>
                </a:solidFill>
              </a:rPr>
              <a:t>27 Impairment </a:t>
            </a:r>
            <a:r>
              <a:rPr lang="en-US" sz="4000" b="1" dirty="0">
                <a:solidFill>
                  <a:srgbClr val="FFC000"/>
                </a:solidFill>
              </a:rPr>
              <a:t>of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Internal sources of information about Impairment</a:t>
            </a:r>
          </a:p>
          <a:p>
            <a:pPr marL="0" indent="0" algn="just">
              <a:buNone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/>
              <a:t>evidence </a:t>
            </a:r>
            <a:r>
              <a:rPr lang="en-US" sz="2800" dirty="0"/>
              <a:t>is available from internal reporting that indicates that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C000"/>
                </a:solidFill>
              </a:rPr>
              <a:t>economic </a:t>
            </a:r>
            <a:r>
              <a:rPr lang="en-US" sz="2800" b="1" dirty="0">
                <a:solidFill>
                  <a:srgbClr val="FFC000"/>
                </a:solidFill>
              </a:rPr>
              <a:t>performance of an asset is, or will be, worse than expected</a:t>
            </a:r>
            <a:r>
              <a:rPr lang="en-US" sz="2800" dirty="0" smtClean="0"/>
              <a:t>.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 smtClean="0"/>
              <a:t> In this </a:t>
            </a:r>
            <a:r>
              <a:rPr lang="en-US" dirty="0"/>
              <a:t>context </a:t>
            </a:r>
            <a:r>
              <a:rPr lang="en-US" b="1" dirty="0">
                <a:solidFill>
                  <a:srgbClr val="FFC000"/>
                </a:solidFill>
              </a:rPr>
              <a:t>economic performance includes operating results and </a:t>
            </a:r>
            <a:r>
              <a:rPr lang="en-US" b="1" dirty="0" smtClean="0">
                <a:solidFill>
                  <a:srgbClr val="FFC000"/>
                </a:solidFill>
              </a:rPr>
              <a:t>cash </a:t>
            </a:r>
            <a:r>
              <a:rPr lang="en-GB" b="1" dirty="0" smtClean="0">
                <a:solidFill>
                  <a:srgbClr val="FFC000"/>
                </a:solidFill>
              </a:rPr>
              <a:t>flows</a:t>
            </a:r>
            <a:r>
              <a:rPr lang="en-GB" dirty="0" smtClean="0"/>
              <a:t>.</a:t>
            </a:r>
            <a:endParaRPr lang="en-US" b="1" dirty="0" smtClean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Section </a:t>
            </a:r>
            <a:r>
              <a:rPr lang="en-US" b="1" dirty="0">
                <a:solidFill>
                  <a:srgbClr val="FFC000"/>
                </a:solidFill>
              </a:rPr>
              <a:t>18 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Intangible Assets </a:t>
            </a:r>
            <a:r>
              <a:rPr lang="en-US" b="1" dirty="0">
                <a:solidFill>
                  <a:srgbClr val="FFC000"/>
                </a:solidFill>
              </a:rPr>
              <a:t>other </a:t>
            </a:r>
            <a:r>
              <a:rPr lang="en-US" b="1" dirty="0" smtClean="0">
                <a:solidFill>
                  <a:srgbClr val="FFC000"/>
                </a:solidFill>
              </a:rPr>
              <a:t>than Goodwill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534513"/>
            <a:ext cx="8153401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Only </a:t>
            </a:r>
            <a:r>
              <a:rPr lang="en-US" sz="2800" dirty="0" err="1" smtClean="0"/>
              <a:t>recognise</a:t>
            </a:r>
            <a:r>
              <a:rPr lang="en-US" sz="2800" dirty="0" smtClean="0"/>
              <a:t> an intangible asset if the following conditions are met:</a:t>
            </a:r>
            <a:endParaRPr lang="en-US" sz="2800" dirty="0"/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C000"/>
                </a:solidFill>
              </a:rPr>
              <a:t>Probable</a:t>
            </a:r>
            <a:r>
              <a:rPr lang="en-US" dirty="0" smtClean="0"/>
              <a:t> that expected future benefits attributable to the asset will flow to the entity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Cost of value of the asset can be </a:t>
            </a:r>
            <a:r>
              <a:rPr lang="en-US" b="1" dirty="0" smtClean="0">
                <a:solidFill>
                  <a:srgbClr val="FFC000"/>
                </a:solidFill>
              </a:rPr>
              <a:t>measured reliably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Asset </a:t>
            </a:r>
            <a:r>
              <a:rPr lang="en-US" b="1" dirty="0" smtClean="0">
                <a:solidFill>
                  <a:srgbClr val="FFC000"/>
                </a:solidFill>
              </a:rPr>
              <a:t>does not result from expenditure incurred internally </a:t>
            </a:r>
            <a:r>
              <a:rPr lang="en-US" dirty="0" smtClean="0"/>
              <a:t>on an intangible item</a:t>
            </a:r>
          </a:p>
          <a:p>
            <a:pPr marL="0" indent="0">
              <a:buNone/>
            </a:pPr>
            <a:r>
              <a:rPr lang="en-US" sz="2800" dirty="0" smtClean="0"/>
              <a:t>Only measured at cost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i.e. no option to revalue these assets.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 smtClean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7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Section </a:t>
            </a:r>
            <a:r>
              <a:rPr lang="en-US" b="1" dirty="0">
                <a:solidFill>
                  <a:srgbClr val="FFC000"/>
                </a:solidFill>
              </a:rPr>
              <a:t>18 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Intangible Assets </a:t>
            </a:r>
            <a:r>
              <a:rPr lang="en-US" b="1" dirty="0">
                <a:solidFill>
                  <a:srgbClr val="FFC000"/>
                </a:solidFill>
              </a:rPr>
              <a:t>other </a:t>
            </a:r>
            <a:r>
              <a:rPr lang="en-US" b="1" dirty="0" smtClean="0">
                <a:solidFill>
                  <a:srgbClr val="FFC000"/>
                </a:solidFill>
              </a:rPr>
              <a:t>than Goodwill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534513"/>
            <a:ext cx="8153401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All intangible assets are considered to have a </a:t>
            </a:r>
            <a:r>
              <a:rPr lang="en-US" sz="2800" b="1" dirty="0" smtClean="0">
                <a:solidFill>
                  <a:srgbClr val="FFC000"/>
                </a:solidFill>
              </a:rPr>
              <a:t>finite useful life</a:t>
            </a:r>
            <a:endParaRPr lang="en-US" sz="2800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Under the 2017 amendments, if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FFC000"/>
                </a:solidFill>
              </a:rPr>
              <a:t>useful life </a:t>
            </a:r>
            <a:r>
              <a:rPr lang="en-US" sz="2800" b="1" dirty="0" smtClean="0">
                <a:solidFill>
                  <a:srgbClr val="FFC000"/>
                </a:solidFill>
              </a:rPr>
              <a:t>cannot </a:t>
            </a:r>
            <a:r>
              <a:rPr lang="en-US" sz="2800" b="1" dirty="0">
                <a:solidFill>
                  <a:srgbClr val="FFC000"/>
                </a:solidFill>
              </a:rPr>
              <a:t>be established </a:t>
            </a:r>
            <a:r>
              <a:rPr lang="en-US" sz="2800" b="1" dirty="0" smtClean="0">
                <a:solidFill>
                  <a:srgbClr val="FFC000"/>
                </a:solidFill>
              </a:rPr>
              <a:t>reliably</a:t>
            </a:r>
            <a:r>
              <a:rPr lang="en-US" sz="2800" dirty="0" smtClean="0"/>
              <a:t>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It shall </a:t>
            </a:r>
            <a:r>
              <a:rPr lang="en-US" dirty="0"/>
              <a:t>be determined based </a:t>
            </a:r>
            <a:r>
              <a:rPr lang="en-US" dirty="0" smtClean="0"/>
              <a:t>on management’s </a:t>
            </a:r>
            <a:r>
              <a:rPr lang="en-US" dirty="0"/>
              <a:t>best estimate but </a:t>
            </a:r>
            <a:r>
              <a:rPr lang="en-US" b="1" dirty="0">
                <a:solidFill>
                  <a:srgbClr val="FFC000"/>
                </a:solidFill>
              </a:rPr>
              <a:t>shall not exceed </a:t>
            </a:r>
            <a:r>
              <a:rPr lang="en-US" b="1" dirty="0" smtClean="0">
                <a:solidFill>
                  <a:srgbClr val="FFC000"/>
                </a:solidFill>
              </a:rPr>
              <a:t>10 years. </a:t>
            </a:r>
            <a:r>
              <a:rPr lang="en-US" dirty="0"/>
              <a:t>This also applies to </a:t>
            </a:r>
            <a:r>
              <a:rPr lang="en-US" dirty="0" smtClean="0"/>
              <a:t>goodwill.</a:t>
            </a:r>
            <a:endParaRPr lang="en-US" b="1" dirty="0" smtClean="0">
              <a:solidFill>
                <a:srgbClr val="FFC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Previously SMEs were required to </a:t>
            </a:r>
            <a:r>
              <a:rPr lang="en-US" sz="2800" dirty="0" err="1" smtClean="0"/>
              <a:t>amortise</a:t>
            </a:r>
            <a:r>
              <a:rPr lang="en-US" sz="2800" dirty="0" smtClean="0"/>
              <a:t> such items over 10 years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 smtClean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Part 1</a:t>
            </a:r>
            <a:br>
              <a:rPr lang="en-US" b="1" dirty="0" smtClean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Section 19 </a:t>
            </a:r>
            <a:br>
              <a:rPr lang="en-US" b="1" dirty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Business Combinations &amp; Goodwill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534513"/>
            <a:ext cx="8229601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Under 2017 amendments, the acquirer is exempted from </a:t>
            </a:r>
            <a:r>
              <a:rPr lang="en-US" sz="2800" dirty="0" err="1" smtClean="0"/>
              <a:t>recognising</a:t>
            </a:r>
            <a:r>
              <a:rPr lang="en-US" sz="2800" dirty="0" smtClean="0"/>
              <a:t> </a:t>
            </a:r>
            <a:r>
              <a:rPr lang="en-US" sz="2800" dirty="0" err="1" smtClean="0"/>
              <a:t>acquiree’s</a:t>
            </a:r>
            <a:r>
              <a:rPr lang="en-US" sz="2800" dirty="0" smtClean="0"/>
              <a:t> assets and liabilities if the fair value of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an </a:t>
            </a:r>
            <a:r>
              <a:rPr lang="en-US" dirty="0"/>
              <a:t>intangible asset </a:t>
            </a:r>
            <a:r>
              <a:rPr lang="en-US" b="1" dirty="0" smtClean="0">
                <a:solidFill>
                  <a:srgbClr val="FFC000"/>
                </a:solidFill>
              </a:rPr>
              <a:t>can’t be measured reliability without undue </a:t>
            </a:r>
            <a:r>
              <a:rPr lang="en-US" b="1" dirty="0">
                <a:solidFill>
                  <a:srgbClr val="FFC000"/>
                </a:solidFill>
              </a:rPr>
              <a:t>cost or </a:t>
            </a:r>
            <a:r>
              <a:rPr lang="en-US" b="1" dirty="0" smtClean="0">
                <a:solidFill>
                  <a:srgbClr val="FFC000"/>
                </a:solidFill>
              </a:rPr>
              <a:t>effort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 contingent liability </a:t>
            </a:r>
            <a:r>
              <a:rPr lang="en-US" b="1" dirty="0" smtClean="0">
                <a:solidFill>
                  <a:srgbClr val="FFC000"/>
                </a:solidFill>
              </a:rPr>
              <a:t>can’t be measured reliably</a:t>
            </a:r>
          </a:p>
          <a:p>
            <a:pPr marL="0" indent="0">
              <a:buNone/>
            </a:pPr>
            <a:r>
              <a:rPr lang="en-US" sz="2800" dirty="0" smtClean="0"/>
              <a:t>The acquirer must provide a </a:t>
            </a:r>
            <a:r>
              <a:rPr lang="en-US" sz="2800" dirty="0" err="1" smtClean="0"/>
              <a:t>qualittative</a:t>
            </a:r>
            <a:r>
              <a:rPr lang="en-US" sz="2800" dirty="0" smtClean="0"/>
              <a:t> description </a:t>
            </a:r>
            <a:r>
              <a:rPr lang="en-US" sz="2800" dirty="0"/>
              <a:t>of the factors that make up any </a:t>
            </a:r>
            <a:r>
              <a:rPr lang="en-US" sz="2800" dirty="0" smtClean="0"/>
              <a:t>goodwill </a:t>
            </a:r>
            <a:r>
              <a:rPr lang="en-US" sz="2800" dirty="0" err="1" smtClean="0"/>
              <a:t>recognised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e.g. expected synergies from combining operations of the acquirer and </a:t>
            </a:r>
            <a:r>
              <a:rPr lang="en-US" sz="2800" dirty="0" err="1" smtClean="0"/>
              <a:t>acquiree</a:t>
            </a:r>
            <a:r>
              <a:rPr lang="en-US" sz="2800" dirty="0" smtClean="0"/>
              <a:t> or intangible assets not </a:t>
            </a:r>
            <a:r>
              <a:rPr lang="en-US" sz="2800" dirty="0" err="1" smtClean="0"/>
              <a:t>recognised</a:t>
            </a:r>
            <a:r>
              <a:rPr lang="en-US" sz="2800" dirty="0" smtClean="0"/>
              <a:t> for reasons above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89095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Section 20 Leases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14400"/>
            <a:ext cx="8153401" cy="5603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SMEs are still required to apply differential treatment for finance and operating leases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Based on transfer of </a:t>
            </a:r>
            <a:r>
              <a:rPr lang="en-US" dirty="0" smtClean="0">
                <a:solidFill>
                  <a:srgbClr val="FFC000"/>
                </a:solidFill>
              </a:rPr>
              <a:t>risks and rewards incidental to  ownership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Depends on </a:t>
            </a:r>
            <a:r>
              <a:rPr lang="en-US" dirty="0" smtClean="0">
                <a:solidFill>
                  <a:srgbClr val="FFC000"/>
                </a:solidFill>
              </a:rPr>
              <a:t>substance of the transaction rather than form </a:t>
            </a:r>
            <a:r>
              <a:rPr lang="en-US" dirty="0" smtClean="0"/>
              <a:t>of the contract e.g.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/>
              <a:t>Ownership transferred by the end of the lease term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/>
              <a:t>Lease term covers majority of economic life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/>
              <a:t>PV of </a:t>
            </a:r>
            <a:r>
              <a:rPr lang="en-US" sz="2800" dirty="0" err="1" smtClean="0"/>
              <a:t>MLP</a:t>
            </a:r>
            <a:r>
              <a:rPr lang="en-US" sz="2800" dirty="0" smtClean="0"/>
              <a:t> substantially equals fair value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/>
              <a:t>May apply to some </a:t>
            </a:r>
            <a:r>
              <a:rPr lang="en-US" sz="2800" b="1" dirty="0" smtClean="0">
                <a:solidFill>
                  <a:srgbClr val="FFC000"/>
                </a:solidFill>
              </a:rPr>
              <a:t>outsourcing arrangements</a:t>
            </a:r>
          </a:p>
          <a:p>
            <a:pPr marL="0" indent="0" algn="just">
              <a:buNone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Section </a:t>
            </a:r>
            <a:r>
              <a:rPr lang="en-US" b="1" dirty="0">
                <a:solidFill>
                  <a:srgbClr val="FFC000"/>
                </a:solidFill>
              </a:rPr>
              <a:t>33 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Related Party </a:t>
            </a:r>
            <a:r>
              <a:rPr lang="en-US" b="1" dirty="0">
                <a:solidFill>
                  <a:srgbClr val="FFC000"/>
                </a:solidFill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76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dirty="0">
                <a:solidFill>
                  <a:srgbClr val="FFC000"/>
                </a:solidFill>
              </a:rPr>
              <a:t>related party </a:t>
            </a:r>
            <a:r>
              <a:rPr lang="en-US" sz="2800" dirty="0"/>
              <a:t>is a person or entity that is related to the </a:t>
            </a:r>
            <a:r>
              <a:rPr lang="en-US" sz="2800" dirty="0" smtClean="0"/>
              <a:t>reporting entity:</a:t>
            </a:r>
            <a:endParaRPr lang="en-US" sz="2800" dirty="0"/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a </a:t>
            </a:r>
            <a:r>
              <a:rPr lang="en-US" sz="2800" b="1" dirty="0">
                <a:solidFill>
                  <a:srgbClr val="FFC000"/>
                </a:solidFill>
              </a:rPr>
              <a:t>person or a close member of that person’s family </a:t>
            </a:r>
            <a:r>
              <a:rPr lang="en-US" sz="2800" dirty="0"/>
              <a:t>is related to </a:t>
            </a:r>
            <a:r>
              <a:rPr lang="en-US" sz="2800" dirty="0" smtClean="0"/>
              <a:t>a reporting </a:t>
            </a:r>
            <a:r>
              <a:rPr lang="en-US" sz="2800" dirty="0"/>
              <a:t>entity if that person: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is </a:t>
            </a:r>
            <a:r>
              <a:rPr lang="en-US" dirty="0"/>
              <a:t>a member of the key management personnel of the </a:t>
            </a:r>
            <a:r>
              <a:rPr lang="en-US" dirty="0" smtClean="0"/>
              <a:t>reporting entity </a:t>
            </a:r>
            <a:r>
              <a:rPr lang="en-US" dirty="0"/>
              <a:t>or of a </a:t>
            </a:r>
            <a:r>
              <a:rPr lang="en-US" b="1" dirty="0">
                <a:solidFill>
                  <a:srgbClr val="FFC000"/>
                </a:solidFill>
              </a:rPr>
              <a:t>parent</a:t>
            </a:r>
            <a:r>
              <a:rPr lang="en-US" b="1" dirty="0"/>
              <a:t> </a:t>
            </a:r>
            <a:r>
              <a:rPr lang="en-US" dirty="0"/>
              <a:t>of the reporting entity;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has </a:t>
            </a:r>
            <a:r>
              <a:rPr lang="en-US" b="1" dirty="0">
                <a:solidFill>
                  <a:srgbClr val="FFC000"/>
                </a:solidFill>
              </a:rPr>
              <a:t>control </a:t>
            </a:r>
            <a:r>
              <a:rPr lang="en-US" dirty="0">
                <a:solidFill>
                  <a:srgbClr val="FFC000"/>
                </a:solidFill>
              </a:rPr>
              <a:t>or </a:t>
            </a:r>
            <a:r>
              <a:rPr lang="en-US" b="1" dirty="0">
                <a:solidFill>
                  <a:srgbClr val="FFC000"/>
                </a:solidFill>
              </a:rPr>
              <a:t>joint contro</a:t>
            </a:r>
            <a:r>
              <a:rPr lang="en-US" b="1" dirty="0"/>
              <a:t>l </a:t>
            </a:r>
            <a:r>
              <a:rPr lang="en-US" dirty="0"/>
              <a:t>over the reporting entity; or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has </a:t>
            </a:r>
            <a:r>
              <a:rPr lang="en-US" dirty="0">
                <a:solidFill>
                  <a:srgbClr val="FFC000"/>
                </a:solidFill>
              </a:rPr>
              <a:t>significant influence </a:t>
            </a:r>
            <a:r>
              <a:rPr lang="en-US" dirty="0"/>
              <a:t>over the reporting </a:t>
            </a:r>
            <a:r>
              <a:rPr lang="en-US" dirty="0" smtClean="0"/>
              <a:t>entity.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02" y="149902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Close famil</a:t>
            </a:r>
            <a:r>
              <a:rPr lang="en-US" b="1" dirty="0" smtClean="0">
                <a:solidFill>
                  <a:srgbClr val="FFC000"/>
                </a:solidFill>
              </a:rPr>
              <a:t>y member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02" y="1111589"/>
            <a:ext cx="8534400" cy="4908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Those family members who may be expected to influence, or </a:t>
            </a:r>
            <a:r>
              <a:rPr lang="en-US" sz="2800" dirty="0" smtClean="0"/>
              <a:t>be influenced </a:t>
            </a:r>
            <a:r>
              <a:rPr lang="en-US" sz="2800" dirty="0"/>
              <a:t>by, that person in their dealings with the </a:t>
            </a:r>
            <a:r>
              <a:rPr lang="en-US" sz="2800" dirty="0" smtClean="0"/>
              <a:t>entity ,including</a:t>
            </a:r>
            <a:r>
              <a:rPr lang="en-US" sz="2800" dirty="0"/>
              <a:t>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that </a:t>
            </a:r>
            <a:r>
              <a:rPr lang="en-US" dirty="0"/>
              <a:t>person’s </a:t>
            </a:r>
            <a:r>
              <a:rPr lang="en-US" b="1" dirty="0">
                <a:solidFill>
                  <a:srgbClr val="FFC000"/>
                </a:solidFill>
              </a:rPr>
              <a:t>children and spouse or domestic partner;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C000"/>
                </a:solidFill>
              </a:rPr>
              <a:t>children </a:t>
            </a:r>
            <a:r>
              <a:rPr lang="en-US" dirty="0"/>
              <a:t>of that person’s spouse or domestic partner; and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C000"/>
                </a:solidFill>
              </a:rPr>
              <a:t>dependents</a:t>
            </a:r>
            <a:r>
              <a:rPr lang="en-US" dirty="0" smtClean="0"/>
              <a:t> </a:t>
            </a:r>
            <a:r>
              <a:rPr lang="en-US" dirty="0"/>
              <a:t>of that person or that person’s spouse </a:t>
            </a:r>
            <a:r>
              <a:rPr lang="en-US" dirty="0" smtClean="0"/>
              <a:t>or domestic </a:t>
            </a:r>
            <a:r>
              <a:rPr lang="en-US" dirty="0"/>
              <a:t>partner.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Section </a:t>
            </a:r>
            <a:r>
              <a:rPr lang="en-US" b="1" dirty="0">
                <a:solidFill>
                  <a:srgbClr val="FFC000"/>
                </a:solidFill>
              </a:rPr>
              <a:t>33 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Related Party </a:t>
            </a:r>
            <a:r>
              <a:rPr lang="en-US" b="1" dirty="0">
                <a:solidFill>
                  <a:srgbClr val="FFC000"/>
                </a:solidFill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7680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en-US" sz="2800" dirty="0" smtClean="0"/>
              <a:t>an </a:t>
            </a:r>
            <a:r>
              <a:rPr lang="en-US" sz="2800" dirty="0"/>
              <a:t>entity is related to a reporting entity if any of the </a:t>
            </a:r>
            <a:r>
              <a:rPr lang="en-US" sz="2800" dirty="0" smtClean="0"/>
              <a:t>following conditions applies</a:t>
            </a:r>
            <a:endParaRPr lang="en-US" sz="2800" dirty="0"/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the </a:t>
            </a:r>
            <a:r>
              <a:rPr lang="en-US" dirty="0"/>
              <a:t>entity is </a:t>
            </a:r>
            <a:r>
              <a:rPr lang="en-US" b="1" dirty="0">
                <a:solidFill>
                  <a:srgbClr val="FFC000"/>
                </a:solidFill>
              </a:rPr>
              <a:t>controlled or jointly controlled </a:t>
            </a:r>
            <a:r>
              <a:rPr lang="en-US" dirty="0"/>
              <a:t>by a </a:t>
            </a:r>
            <a:r>
              <a:rPr lang="en-US" dirty="0" smtClean="0"/>
              <a:t>person </a:t>
            </a:r>
            <a:r>
              <a:rPr lang="en-GB" dirty="0" smtClean="0"/>
              <a:t>identified </a:t>
            </a:r>
            <a:r>
              <a:rPr lang="en-GB" dirty="0"/>
              <a:t>in (a).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the </a:t>
            </a:r>
            <a:r>
              <a:rPr lang="en-US" dirty="0"/>
              <a:t>entity, or any member of a group of which it is a </a:t>
            </a:r>
            <a:r>
              <a:rPr lang="en-US" dirty="0" smtClean="0"/>
              <a:t>part, </a:t>
            </a:r>
            <a:r>
              <a:rPr lang="en-US" b="1" dirty="0" smtClean="0">
                <a:solidFill>
                  <a:srgbClr val="FFC000"/>
                </a:solidFill>
              </a:rPr>
              <a:t>provides KMP services </a:t>
            </a:r>
            <a:r>
              <a:rPr lang="en-US" b="1" dirty="0">
                <a:solidFill>
                  <a:srgbClr val="FFC000"/>
                </a:solidFill>
              </a:rPr>
              <a:t>to the </a:t>
            </a:r>
            <a:r>
              <a:rPr lang="en-US" b="1" dirty="0" smtClean="0">
                <a:solidFill>
                  <a:srgbClr val="FFC000"/>
                </a:solidFill>
              </a:rPr>
              <a:t>reporting entity </a:t>
            </a:r>
            <a:r>
              <a:rPr lang="en-US" b="1" dirty="0">
                <a:solidFill>
                  <a:srgbClr val="FFC000"/>
                </a:solidFill>
              </a:rPr>
              <a:t>or to the parent </a:t>
            </a:r>
            <a:r>
              <a:rPr lang="en-US" dirty="0"/>
              <a:t>of the reporting entity.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a </a:t>
            </a:r>
            <a:r>
              <a:rPr lang="en-US" dirty="0"/>
              <a:t>person identified in (a)(ii) has </a:t>
            </a:r>
            <a:r>
              <a:rPr lang="en-US" b="1" dirty="0">
                <a:solidFill>
                  <a:srgbClr val="FFC000"/>
                </a:solidFill>
              </a:rPr>
              <a:t>significant influence over </a:t>
            </a:r>
            <a:r>
              <a:rPr lang="en-US" b="1" dirty="0" smtClean="0">
                <a:solidFill>
                  <a:srgbClr val="FFC000"/>
                </a:solidFill>
              </a:rPr>
              <a:t>the entity </a:t>
            </a:r>
            <a:r>
              <a:rPr lang="en-US" b="1" dirty="0">
                <a:solidFill>
                  <a:srgbClr val="FFC000"/>
                </a:solidFill>
              </a:rPr>
              <a:t>or is a member of the </a:t>
            </a:r>
            <a:r>
              <a:rPr lang="en-US" b="1" dirty="0" smtClean="0">
                <a:solidFill>
                  <a:srgbClr val="FFC000"/>
                </a:solidFill>
              </a:rPr>
              <a:t>KMP </a:t>
            </a:r>
            <a:r>
              <a:rPr lang="en-US" b="1" dirty="0">
                <a:solidFill>
                  <a:srgbClr val="FFC000"/>
                </a:solidFill>
              </a:rPr>
              <a:t>of </a:t>
            </a:r>
            <a:r>
              <a:rPr lang="en-US" b="1" dirty="0" smtClean="0">
                <a:solidFill>
                  <a:srgbClr val="FFC000"/>
                </a:solidFill>
              </a:rPr>
              <a:t>the entity </a:t>
            </a:r>
            <a:r>
              <a:rPr lang="en-US" b="1" dirty="0">
                <a:solidFill>
                  <a:srgbClr val="FFC000"/>
                </a:solidFill>
              </a:rPr>
              <a:t>(or of a parent </a:t>
            </a:r>
            <a:r>
              <a:rPr lang="en-US" dirty="0"/>
              <a:t>of the entity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Section </a:t>
            </a:r>
            <a:r>
              <a:rPr lang="en-US" b="1" dirty="0">
                <a:solidFill>
                  <a:srgbClr val="FFC000"/>
                </a:solidFill>
              </a:rPr>
              <a:t>33 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Related Party </a:t>
            </a:r>
            <a:r>
              <a:rPr lang="en-US" b="1" dirty="0">
                <a:solidFill>
                  <a:srgbClr val="FFC000"/>
                </a:solidFill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76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following are not necessarily related parties: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two </a:t>
            </a:r>
            <a:r>
              <a:rPr lang="en-US" dirty="0"/>
              <a:t>entities simply because they have a </a:t>
            </a:r>
            <a:r>
              <a:rPr lang="en-US" b="1" dirty="0">
                <a:solidFill>
                  <a:srgbClr val="FFC000"/>
                </a:solidFill>
              </a:rPr>
              <a:t>director or other member of </a:t>
            </a:r>
            <a:r>
              <a:rPr lang="en-US" b="1" dirty="0" smtClean="0">
                <a:solidFill>
                  <a:srgbClr val="FFC000"/>
                </a:solidFill>
              </a:rPr>
              <a:t>KMP</a:t>
            </a:r>
            <a:r>
              <a:rPr lang="en-GB" dirty="0" smtClean="0"/>
              <a:t> </a:t>
            </a:r>
            <a:r>
              <a:rPr lang="en-GB" dirty="0"/>
              <a:t>in common;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two </a:t>
            </a:r>
            <a:r>
              <a:rPr lang="en-US" b="1" dirty="0" err="1">
                <a:solidFill>
                  <a:srgbClr val="FFC000"/>
                </a:solidFill>
              </a:rPr>
              <a:t>venturers</a:t>
            </a:r>
            <a:r>
              <a:rPr lang="en-US" b="1" dirty="0"/>
              <a:t> </a:t>
            </a:r>
            <a:r>
              <a:rPr lang="en-US" dirty="0"/>
              <a:t>simply because they share joint control over a </a:t>
            </a:r>
            <a:r>
              <a:rPr lang="en-US" dirty="0" smtClean="0"/>
              <a:t>joint </a:t>
            </a:r>
            <a:r>
              <a:rPr lang="en-GB" dirty="0" smtClean="0"/>
              <a:t>venture</a:t>
            </a:r>
            <a:r>
              <a:rPr lang="en-GB" dirty="0"/>
              <a:t>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Section </a:t>
            </a:r>
            <a:r>
              <a:rPr lang="en-US" b="1" dirty="0">
                <a:solidFill>
                  <a:srgbClr val="FFC000"/>
                </a:solidFill>
              </a:rPr>
              <a:t>33 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Related Party </a:t>
            </a:r>
            <a:r>
              <a:rPr lang="en-US" b="1" dirty="0">
                <a:solidFill>
                  <a:srgbClr val="FFC000"/>
                </a:solidFill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7680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en-US" sz="2800" dirty="0" smtClean="0"/>
              <a:t>any </a:t>
            </a:r>
            <a:r>
              <a:rPr lang="en-US" sz="2800" dirty="0"/>
              <a:t>of the following </a:t>
            </a:r>
            <a:r>
              <a:rPr lang="en-US" sz="2800" b="1" dirty="0">
                <a:solidFill>
                  <a:srgbClr val="FFC000"/>
                </a:solidFill>
              </a:rPr>
              <a:t>simply by virtue of their normal dealings</a:t>
            </a:r>
            <a:r>
              <a:rPr lang="en-US" sz="2800" dirty="0"/>
              <a:t> with </a:t>
            </a:r>
            <a:r>
              <a:rPr lang="en-US" sz="2800" dirty="0" smtClean="0"/>
              <a:t>an </a:t>
            </a:r>
            <a:r>
              <a:rPr lang="en-US" sz="2800" dirty="0" smtClean="0"/>
              <a:t>entity:</a:t>
            </a:r>
            <a:endParaRPr lang="en-US" sz="2800" dirty="0"/>
          </a:p>
          <a:p>
            <a:pPr marL="1314450" lvl="2" indent="-514350">
              <a:buFont typeface="+mj-lt"/>
              <a:buAutoNum type="romanLcPeriod"/>
            </a:pPr>
            <a:r>
              <a:rPr lang="en-GB" sz="2800" dirty="0" smtClean="0"/>
              <a:t>providers </a:t>
            </a:r>
            <a:r>
              <a:rPr lang="en-GB" sz="2800" dirty="0"/>
              <a:t>of finance;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GB" sz="2800" dirty="0" smtClean="0"/>
              <a:t>trade </a:t>
            </a:r>
            <a:r>
              <a:rPr lang="en-GB" sz="2800" dirty="0"/>
              <a:t>unions;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GB" sz="2800" dirty="0" smtClean="0"/>
              <a:t>public </a:t>
            </a:r>
            <a:r>
              <a:rPr lang="en-GB" sz="2800" dirty="0"/>
              <a:t>utilities; or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sz="2800" dirty="0" smtClean="0"/>
              <a:t>government </a:t>
            </a:r>
            <a:r>
              <a:rPr lang="en-US" sz="2800" dirty="0"/>
              <a:t>departments and agencies.</a:t>
            </a:r>
          </a:p>
          <a:p>
            <a:pPr marL="514350" indent="-514350">
              <a:buFont typeface="+mj-lt"/>
              <a:buAutoNum type="alphaLcParenR" startAt="4"/>
            </a:pPr>
            <a:r>
              <a:rPr lang="en-US" sz="2800" dirty="0" smtClean="0"/>
              <a:t>a </a:t>
            </a:r>
            <a:r>
              <a:rPr lang="en-US" sz="2800" dirty="0"/>
              <a:t>customer, supplier, franchisor, distributor or general agent with </a:t>
            </a:r>
            <a:r>
              <a:rPr lang="en-US" sz="2800" dirty="0" smtClean="0"/>
              <a:t>whom an </a:t>
            </a:r>
            <a:r>
              <a:rPr lang="en-US" sz="2800" dirty="0"/>
              <a:t>entity transacts a significant volume of business</a:t>
            </a:r>
            <a:r>
              <a:rPr lang="en-US" sz="2800" dirty="0" smtClean="0"/>
              <a:t>,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merely by </a:t>
            </a:r>
            <a:r>
              <a:rPr lang="en-US" b="1" dirty="0">
                <a:solidFill>
                  <a:srgbClr val="FFC000"/>
                </a:solidFill>
              </a:rPr>
              <a:t>virtue </a:t>
            </a:r>
            <a:r>
              <a:rPr lang="en-US" b="1" dirty="0" smtClean="0">
                <a:solidFill>
                  <a:srgbClr val="FFC000"/>
                </a:solidFill>
              </a:rPr>
              <a:t>of </a:t>
            </a:r>
            <a:r>
              <a:rPr lang="en-GB" b="1" dirty="0" smtClean="0">
                <a:solidFill>
                  <a:srgbClr val="FFC000"/>
                </a:solidFill>
              </a:rPr>
              <a:t>the </a:t>
            </a:r>
            <a:r>
              <a:rPr lang="en-GB" b="1" dirty="0">
                <a:solidFill>
                  <a:srgbClr val="FFC000"/>
                </a:solidFill>
              </a:rPr>
              <a:t>resulting economic dependence.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02" y="149902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Section </a:t>
            </a:r>
            <a:r>
              <a:rPr lang="en-US" b="1" dirty="0" smtClean="0">
                <a:solidFill>
                  <a:srgbClr val="FFC000"/>
                </a:solidFill>
              </a:rPr>
              <a:t>35 Transition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534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An entity’s first financial statements that conform to this Standard </a:t>
            </a:r>
            <a:r>
              <a:rPr lang="en-US" sz="2800" dirty="0" smtClean="0"/>
              <a:t>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the first annual </a:t>
            </a:r>
            <a:r>
              <a:rPr lang="en-US" sz="2800" dirty="0"/>
              <a:t>financial statements in which the entity makes an </a:t>
            </a:r>
            <a:r>
              <a:rPr lang="en-US" sz="2800" b="1" dirty="0">
                <a:solidFill>
                  <a:srgbClr val="FFC000"/>
                </a:solidFill>
              </a:rPr>
              <a:t>explicit </a:t>
            </a:r>
            <a:r>
              <a:rPr lang="en-US" sz="2800" b="1" dirty="0" smtClean="0">
                <a:solidFill>
                  <a:srgbClr val="FFC000"/>
                </a:solidFill>
              </a:rPr>
              <a:t>and unreserved </a:t>
            </a:r>
            <a:r>
              <a:rPr lang="en-US" sz="2800" b="1" dirty="0">
                <a:solidFill>
                  <a:srgbClr val="FFC000"/>
                </a:solidFill>
              </a:rPr>
              <a:t>statement </a:t>
            </a:r>
            <a:r>
              <a:rPr lang="en-US" sz="2800" dirty="0"/>
              <a:t>in those financial statements of compliance with the </a:t>
            </a:r>
            <a:r>
              <a:rPr lang="en-US" sz="2800" i="1" dirty="0" smtClean="0"/>
              <a:t>IFRS for </a:t>
            </a:r>
            <a:r>
              <a:rPr lang="en-US" sz="2800" i="1" dirty="0"/>
              <a:t>SMEs</a:t>
            </a:r>
            <a:r>
              <a:rPr lang="en-US" sz="28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9753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Section 35 </a:t>
            </a:r>
            <a:r>
              <a:rPr lang="en-US" b="1" dirty="0" smtClean="0">
                <a:solidFill>
                  <a:srgbClr val="FFC000"/>
                </a:solidFill>
              </a:rPr>
              <a:t>Transition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Financial statements prepared in accordance with this Standard are an entity’s first such financial statements </a:t>
            </a:r>
            <a:r>
              <a:rPr lang="en-US" sz="2800" dirty="0" smtClean="0"/>
              <a:t>if  </a:t>
            </a:r>
            <a:r>
              <a:rPr lang="en-US" sz="2800" dirty="0"/>
              <a:t>the entity: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C000"/>
                </a:solidFill>
              </a:rPr>
              <a:t>did </a:t>
            </a:r>
            <a:r>
              <a:rPr lang="en-US" b="1" dirty="0">
                <a:solidFill>
                  <a:srgbClr val="FFC000"/>
                </a:solidFill>
              </a:rPr>
              <a:t>not present financial statements </a:t>
            </a:r>
            <a:r>
              <a:rPr lang="en-US" dirty="0"/>
              <a:t>for previous periods;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presented </a:t>
            </a:r>
            <a:r>
              <a:rPr lang="en-US" dirty="0"/>
              <a:t>its most recent previous financial statements under </a:t>
            </a:r>
            <a:r>
              <a:rPr lang="en-US" b="1" dirty="0" smtClean="0">
                <a:solidFill>
                  <a:srgbClr val="FFC000"/>
                </a:solidFill>
              </a:rPr>
              <a:t>national requirements </a:t>
            </a:r>
            <a:r>
              <a:rPr lang="en-US" b="1" dirty="0">
                <a:solidFill>
                  <a:srgbClr val="FFC000"/>
                </a:solidFill>
              </a:rPr>
              <a:t>that are not consistent with this Standard in all </a:t>
            </a:r>
            <a:r>
              <a:rPr lang="en-US" b="1" dirty="0" smtClean="0">
                <a:solidFill>
                  <a:srgbClr val="FFC000"/>
                </a:solidFill>
              </a:rPr>
              <a:t>respects</a:t>
            </a:r>
            <a:r>
              <a:rPr lang="en-US" dirty="0" smtClean="0"/>
              <a:t>; </a:t>
            </a:r>
            <a:r>
              <a:rPr lang="en-GB" dirty="0" smtClean="0"/>
              <a:t>or</a:t>
            </a:r>
            <a:endParaRPr lang="en-GB" dirty="0"/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presented </a:t>
            </a:r>
            <a:r>
              <a:rPr lang="en-US" dirty="0"/>
              <a:t>its most recent previous financial statements in </a:t>
            </a:r>
            <a:r>
              <a:rPr lang="en-US" b="1" dirty="0" smtClean="0">
                <a:solidFill>
                  <a:srgbClr val="FFC000"/>
                </a:solidFill>
              </a:rPr>
              <a:t>conformity </a:t>
            </a:r>
            <a:r>
              <a:rPr lang="en-GB" b="1" dirty="0" smtClean="0">
                <a:solidFill>
                  <a:srgbClr val="FFC000"/>
                </a:solidFill>
              </a:rPr>
              <a:t>with </a:t>
            </a:r>
            <a:r>
              <a:rPr lang="en-GB" b="1" dirty="0">
                <a:solidFill>
                  <a:srgbClr val="FFC000"/>
                </a:solidFill>
              </a:rPr>
              <a:t>full IFRS</a:t>
            </a:r>
            <a:r>
              <a:rPr lang="en-GB" dirty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Section 35 </a:t>
            </a:r>
            <a:r>
              <a:rPr lang="en-US" b="1" dirty="0" smtClean="0">
                <a:solidFill>
                  <a:srgbClr val="FFC000"/>
                </a:solidFill>
              </a:rPr>
              <a:t>Transition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334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Use of deemed cost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US" sz="2800" b="1" dirty="0" smtClean="0">
                <a:solidFill>
                  <a:srgbClr val="FFC000"/>
                </a:solidFill>
              </a:rPr>
              <a:t>fair </a:t>
            </a:r>
            <a:r>
              <a:rPr lang="en-US" sz="2800" b="1" dirty="0">
                <a:solidFill>
                  <a:srgbClr val="FFC000"/>
                </a:solidFill>
              </a:rPr>
              <a:t>value as deemed cost</a:t>
            </a:r>
            <a:r>
              <a:rPr lang="en-US" sz="2800" dirty="0"/>
              <a:t>. A first-time adopter may elect to measure </a:t>
            </a:r>
            <a:r>
              <a:rPr lang="en-US" sz="2800" dirty="0" smtClean="0"/>
              <a:t>an item </a:t>
            </a:r>
            <a:r>
              <a:rPr lang="en-US" sz="2800" dirty="0"/>
              <a:t>of </a:t>
            </a:r>
            <a:r>
              <a:rPr lang="en-US" sz="2800" dirty="0" err="1" smtClean="0"/>
              <a:t>PP&amp;E</a:t>
            </a:r>
            <a:r>
              <a:rPr lang="en-US" sz="2800" dirty="0" smtClean="0"/>
              <a:t>, </a:t>
            </a:r>
            <a:r>
              <a:rPr lang="en-US" sz="2800" dirty="0"/>
              <a:t>an </a:t>
            </a:r>
            <a:r>
              <a:rPr lang="en-US" sz="2800" b="1" dirty="0"/>
              <a:t>investment property </a:t>
            </a:r>
            <a:r>
              <a:rPr lang="en-US" sz="2800" dirty="0" smtClean="0"/>
              <a:t>or an </a:t>
            </a:r>
            <a:r>
              <a:rPr lang="en-US" sz="2800" b="1" dirty="0"/>
              <a:t>intangible asset </a:t>
            </a:r>
            <a:r>
              <a:rPr lang="en-US" sz="2800" dirty="0"/>
              <a:t>on the date of transition to this Standard at its </a:t>
            </a:r>
            <a:r>
              <a:rPr lang="en-US" sz="2800" dirty="0" smtClean="0"/>
              <a:t>fair value </a:t>
            </a:r>
            <a:r>
              <a:rPr lang="en-US" sz="2800" dirty="0"/>
              <a:t>and use that fair value as its deemed cost at that date.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US" sz="2800" b="1" dirty="0" smtClean="0">
                <a:solidFill>
                  <a:srgbClr val="FFC000"/>
                </a:solidFill>
              </a:rPr>
              <a:t>revaluation </a:t>
            </a:r>
            <a:r>
              <a:rPr lang="en-US" sz="2800" b="1" dirty="0">
                <a:solidFill>
                  <a:srgbClr val="FFC000"/>
                </a:solidFill>
              </a:rPr>
              <a:t>as deemed cost.</a:t>
            </a:r>
            <a:r>
              <a:rPr lang="en-US" sz="2800" dirty="0"/>
              <a:t> A first-time adopter may elect to use </a:t>
            </a:r>
            <a:r>
              <a:rPr lang="en-US" sz="2800" dirty="0" smtClean="0"/>
              <a:t>a previous </a:t>
            </a:r>
            <a:r>
              <a:rPr lang="en-US" sz="2800" dirty="0"/>
              <a:t>GAAP revaluation of an item of </a:t>
            </a:r>
            <a:r>
              <a:rPr lang="en-US" sz="2800" dirty="0" err="1" smtClean="0"/>
              <a:t>PP&amp;E</a:t>
            </a:r>
            <a:r>
              <a:rPr lang="en-US" sz="2800" dirty="0" smtClean="0"/>
              <a:t>, an </a:t>
            </a:r>
            <a:r>
              <a:rPr lang="en-US" sz="2800" dirty="0"/>
              <a:t>investment property or an intangible asset at, or before, the date </a:t>
            </a:r>
            <a:r>
              <a:rPr lang="en-US" sz="2800" dirty="0" smtClean="0"/>
              <a:t>of transition </a:t>
            </a:r>
            <a:r>
              <a:rPr lang="en-US" sz="2800" dirty="0"/>
              <a:t>to this Standard as its deemed cost at the revaluation date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Background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This standard was first issued in 2009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Expect </a:t>
            </a:r>
            <a:r>
              <a:rPr lang="en-US" dirty="0" smtClean="0"/>
              <a:t>amendments </a:t>
            </a:r>
            <a:r>
              <a:rPr lang="en-US" dirty="0" smtClean="0">
                <a:solidFill>
                  <a:srgbClr val="FFC000"/>
                </a:solidFill>
              </a:rPr>
              <a:t>not </a:t>
            </a:r>
            <a:r>
              <a:rPr lang="en-US" dirty="0">
                <a:solidFill>
                  <a:srgbClr val="FFC000"/>
                </a:solidFill>
              </a:rPr>
              <a:t>more frequently than 3 </a:t>
            </a:r>
            <a:r>
              <a:rPr lang="en-US" dirty="0" smtClean="0">
                <a:solidFill>
                  <a:srgbClr val="FFC000"/>
                </a:solidFill>
              </a:rPr>
              <a:t>years </a:t>
            </a:r>
            <a:r>
              <a:rPr lang="en-US" dirty="0" smtClean="0"/>
              <a:t>(changes will follow/lag full IFRS)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Changes will be initiated through </a:t>
            </a:r>
            <a:r>
              <a:rPr lang="en-US" dirty="0"/>
              <a:t>Exposure Drafts</a:t>
            </a:r>
            <a:endParaRPr lang="en-GB" dirty="0"/>
          </a:p>
          <a:p>
            <a:pPr marL="0" indent="0">
              <a:buNone/>
            </a:pPr>
            <a:r>
              <a:rPr lang="en-US" sz="2800" dirty="0" smtClean="0"/>
              <a:t>Based on </a:t>
            </a:r>
            <a:r>
              <a:rPr lang="en-US" sz="2800" dirty="0" smtClean="0">
                <a:solidFill>
                  <a:srgbClr val="FFC000"/>
                </a:solidFill>
              </a:rPr>
              <a:t>full IFRS, with modifications </a:t>
            </a:r>
            <a:r>
              <a:rPr lang="en-US" sz="2800" dirty="0" smtClean="0"/>
              <a:t>to reflect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needs of </a:t>
            </a:r>
            <a:r>
              <a:rPr lang="en-US" dirty="0" smtClean="0">
                <a:solidFill>
                  <a:srgbClr val="FFC000"/>
                </a:solidFill>
              </a:rPr>
              <a:t>users</a:t>
            </a:r>
            <a:r>
              <a:rPr lang="en-US" dirty="0" smtClean="0"/>
              <a:t> of SMEs’ financial statements;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Cost-benefit</a:t>
            </a:r>
            <a:r>
              <a:rPr lang="en-US" dirty="0" smtClean="0"/>
              <a:t> considerations</a:t>
            </a:r>
          </a:p>
          <a:p>
            <a:pPr marL="0" indent="0">
              <a:buNone/>
            </a:pPr>
            <a:r>
              <a:rPr lang="en-US" sz="2800" dirty="0" err="1" smtClean="0"/>
              <a:t>Organised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FFC000"/>
                </a:solidFill>
              </a:rPr>
              <a:t>by </a:t>
            </a:r>
            <a:r>
              <a:rPr lang="en-US" sz="2800" dirty="0" smtClean="0">
                <a:solidFill>
                  <a:srgbClr val="FFC000"/>
                </a:solidFill>
              </a:rPr>
              <a:t>topic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Notably no guidance on segmented reporting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0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Section 35 </a:t>
            </a:r>
            <a:r>
              <a:rPr lang="en-US" sz="4000" b="1" dirty="0" smtClean="0">
                <a:solidFill>
                  <a:srgbClr val="FFC000"/>
                </a:solidFill>
              </a:rPr>
              <a:t>Transition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334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Use of deemed cost</a:t>
            </a:r>
          </a:p>
          <a:p>
            <a:pPr marL="0" indent="0">
              <a:buNone/>
            </a:pPr>
            <a:r>
              <a:rPr lang="en-US" sz="2800" dirty="0" smtClean="0"/>
              <a:t>da</a:t>
            </a:r>
            <a:r>
              <a:rPr lang="en-US" sz="2800" dirty="0"/>
              <a:t>) </a:t>
            </a:r>
            <a:r>
              <a:rPr lang="en-US" sz="2800" b="1" dirty="0">
                <a:solidFill>
                  <a:srgbClr val="FFC000"/>
                </a:solidFill>
              </a:rPr>
              <a:t>event-driven fair value measurement as deemed cost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/>
              <a:t>A </a:t>
            </a:r>
            <a:r>
              <a:rPr lang="en-US" dirty="0" smtClean="0"/>
              <a:t>first-time adopter </a:t>
            </a:r>
            <a:r>
              <a:rPr lang="en-US" dirty="0"/>
              <a:t>may have established a deemed cost in accordance with </a:t>
            </a:r>
            <a:r>
              <a:rPr lang="en-US" dirty="0" smtClean="0"/>
              <a:t>its previous </a:t>
            </a:r>
            <a:r>
              <a:rPr lang="en-US" dirty="0"/>
              <a:t>GAAP for some or all of its assets and liabilities by </a:t>
            </a:r>
            <a:r>
              <a:rPr lang="en-US" dirty="0" smtClean="0"/>
              <a:t>measuring them </a:t>
            </a:r>
            <a:r>
              <a:rPr lang="en-US" dirty="0"/>
              <a:t>at their fair value at one particular date because of an </a:t>
            </a:r>
            <a:r>
              <a:rPr lang="en-US" dirty="0" smtClean="0"/>
              <a:t>event e.g. </a:t>
            </a:r>
            <a:r>
              <a:rPr lang="en-US" dirty="0"/>
              <a:t>a valuation of the business, or parts of the business, for </a:t>
            </a:r>
            <a:r>
              <a:rPr lang="en-US" dirty="0" smtClean="0"/>
              <a:t>the purposes </a:t>
            </a:r>
            <a:r>
              <a:rPr lang="en-US" dirty="0"/>
              <a:t>of a planned sale.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IFRS for SMEs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tx1"/>
                </a:solidFill>
              </a:rPr>
              <a:t>FIA Technical Workshop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Saturday 17th March 2018</a:t>
            </a:r>
          </a:p>
          <a:p>
            <a:r>
              <a:rPr lang="en-AU" dirty="0" err="1" smtClean="0">
                <a:solidFill>
                  <a:schemeClr val="tx1"/>
                </a:solidFill>
              </a:rPr>
              <a:t>Korolevu</a:t>
            </a:r>
            <a:r>
              <a:rPr lang="en-AU" dirty="0" smtClean="0">
                <a:solidFill>
                  <a:schemeClr val="tx1"/>
                </a:solidFill>
              </a:rPr>
              <a:t>, FIJI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Video Summary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Debrief on IFRS for SMEs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b</a:t>
            </a:r>
            <a:r>
              <a:rPr lang="en-US" sz="2800" dirty="0" smtClean="0"/>
              <a:t>y Darrel Scott, IASB Member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>
                <a:solidFill>
                  <a:srgbClr val="FFC000"/>
                </a:solidFill>
                <a:hlinkClick r:id="rId2"/>
              </a:rPr>
              <a:t>https://</a:t>
            </a:r>
            <a:r>
              <a:rPr lang="en-US" sz="2800" dirty="0" err="1">
                <a:solidFill>
                  <a:srgbClr val="FFC000"/>
                </a:solidFill>
                <a:hlinkClick r:id="rId2"/>
              </a:rPr>
              <a:t>www.bing.com</a:t>
            </a:r>
            <a:r>
              <a:rPr lang="en-US" sz="2800" dirty="0">
                <a:solidFill>
                  <a:srgbClr val="FFC000"/>
                </a:solidFill>
                <a:hlinkClick r:id="rId2"/>
              </a:rPr>
              <a:t>/videos/</a:t>
            </a:r>
            <a:r>
              <a:rPr lang="en-US" sz="2800" dirty="0" err="1">
                <a:solidFill>
                  <a:srgbClr val="FFC000"/>
                </a:solidFill>
                <a:hlinkClick r:id="rId2"/>
              </a:rPr>
              <a:t>search?q</a:t>
            </a:r>
            <a:r>
              <a:rPr lang="en-US" sz="2800" dirty="0">
                <a:solidFill>
                  <a:srgbClr val="FFC000"/>
                </a:solidFill>
                <a:hlinkClick r:id="rId2"/>
              </a:rPr>
              <a:t>=</a:t>
            </a:r>
            <a:r>
              <a:rPr lang="en-US" sz="2800" dirty="0" err="1">
                <a:solidFill>
                  <a:srgbClr val="FFC000"/>
                </a:solidFill>
                <a:hlinkClick r:id="rId2"/>
              </a:rPr>
              <a:t>ifrs+for+smes+video</a:t>
            </a:r>
            <a:r>
              <a:rPr lang="en-US" sz="2800" dirty="0">
                <a:solidFill>
                  <a:srgbClr val="FFC000"/>
                </a:solidFill>
                <a:hlinkClick r:id="rId2"/>
              </a:rPr>
              <a:t>&amp;&amp;view=</a:t>
            </a:r>
            <a:r>
              <a:rPr lang="en-US" sz="2800" dirty="0" err="1">
                <a:solidFill>
                  <a:srgbClr val="FFC000"/>
                </a:solidFill>
                <a:hlinkClick r:id="rId2"/>
              </a:rPr>
              <a:t>detail&amp;mid</a:t>
            </a:r>
            <a:r>
              <a:rPr lang="en-US" sz="2800" dirty="0">
                <a:solidFill>
                  <a:srgbClr val="FFC000"/>
                </a:solidFill>
                <a:hlinkClick r:id="rId2"/>
              </a:rPr>
              <a:t>=</a:t>
            </a:r>
            <a:r>
              <a:rPr lang="en-US" sz="2800" dirty="0" err="1">
                <a:solidFill>
                  <a:srgbClr val="FFC000"/>
                </a:solidFill>
                <a:hlinkClick r:id="rId2"/>
              </a:rPr>
              <a:t>8A5A126C3D3432CDA3FB8A5A126C3D3432CDA3FB</a:t>
            </a:r>
            <a:r>
              <a:rPr lang="en-US" sz="2800" dirty="0">
                <a:solidFill>
                  <a:srgbClr val="FFC000"/>
                </a:solidFill>
                <a:hlinkClick r:id="rId2"/>
              </a:rPr>
              <a:t>&amp;&amp;FORM=</a:t>
            </a:r>
            <a:r>
              <a:rPr lang="en-US" sz="2800" dirty="0" err="1">
                <a:solidFill>
                  <a:srgbClr val="FFC000"/>
                </a:solidFill>
                <a:hlinkClick r:id="rId2"/>
              </a:rPr>
              <a:t>VRDGAR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Benefits of IFRS for SMEs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468722"/>
              </p:ext>
            </p:extLst>
          </p:nvPr>
        </p:nvGraphicFramePr>
        <p:xfrm>
          <a:off x="533400" y="914400"/>
          <a:ext cx="774283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566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Benefits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Issues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Facilitates </a:t>
                      </a:r>
                      <a:r>
                        <a:rPr lang="en-US" sz="2800" b="1" dirty="0" smtClean="0"/>
                        <a:t>transition</a:t>
                      </a:r>
                      <a:r>
                        <a:rPr lang="en-US" sz="2800" b="1" baseline="0" dirty="0" smtClean="0"/>
                        <a:t> to full IFRS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How many SMEs intend</a:t>
                      </a:r>
                      <a:r>
                        <a:rPr lang="en-US" sz="2800" baseline="0" dirty="0" smtClean="0"/>
                        <a:t> to transition?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Provides </a:t>
                      </a:r>
                      <a:r>
                        <a:rPr lang="en-US" sz="2800" b="1" dirty="0" smtClean="0"/>
                        <a:t>consistency </a:t>
                      </a:r>
                      <a:r>
                        <a:rPr lang="en-US" sz="2800" dirty="0" smtClean="0"/>
                        <a:t>with full IFRS (for users who also deal with larger entities)</a:t>
                      </a:r>
                      <a:endParaRPr lang="en-US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SMEs</a:t>
                      </a:r>
                      <a:r>
                        <a:rPr lang="en-US" sz="2800" baseline="0" dirty="0" smtClean="0"/>
                        <a:t> that are 100% family owned may </a:t>
                      </a:r>
                      <a:r>
                        <a:rPr lang="en-US" sz="2800" b="1" baseline="0" dirty="0" smtClean="0"/>
                        <a:t>not seek external finance </a:t>
                      </a:r>
                      <a:r>
                        <a:rPr lang="en-US" sz="2800" baseline="0" dirty="0" smtClean="0"/>
                        <a:t>and </a:t>
                      </a:r>
                      <a:r>
                        <a:rPr lang="en-US" sz="2800" b="1" baseline="0" dirty="0" smtClean="0"/>
                        <a:t>not compare themselves </a:t>
                      </a:r>
                      <a:r>
                        <a:rPr lang="en-US" sz="2800" baseline="0" dirty="0" smtClean="0"/>
                        <a:t>with other entities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Inspires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="1" baseline="0" dirty="0" smtClean="0"/>
                        <a:t>confidence </a:t>
                      </a:r>
                      <a:r>
                        <a:rPr lang="en-US" sz="2800" baseline="0" dirty="0" smtClean="0"/>
                        <a:t>among financiers</a:t>
                      </a:r>
                      <a:endParaRPr 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Reduces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="1" baseline="0" dirty="0" smtClean="0"/>
                        <a:t>costs and effort </a:t>
                      </a:r>
                      <a:r>
                        <a:rPr lang="en-US" sz="2800" baseline="0" dirty="0" smtClean="0"/>
                        <a:t>for domestic standard setters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Can SMEs absorb </a:t>
                      </a:r>
                      <a:r>
                        <a:rPr lang="en-US" sz="2800" b="1" dirty="0" smtClean="0"/>
                        <a:t>costs</a:t>
                      </a:r>
                      <a:r>
                        <a:rPr lang="en-US" sz="2800" baseline="0" dirty="0" smtClean="0"/>
                        <a:t> of transition and (complex) reporting?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7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Part 2</a:t>
            </a:r>
            <a:br>
              <a:rPr lang="en-US" b="1" dirty="0" smtClean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OVERVIEW OF THE STANDARD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3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70" y="0"/>
            <a:ext cx="8229600" cy="85367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Description of SMEs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3674"/>
            <a:ext cx="8229600" cy="56233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SMEs </a:t>
            </a:r>
            <a:r>
              <a:rPr lang="en-US" sz="2800" dirty="0"/>
              <a:t>are </a:t>
            </a:r>
            <a:r>
              <a:rPr lang="en-US" sz="2800" dirty="0" smtClean="0"/>
              <a:t>entities which:</a:t>
            </a:r>
            <a:endParaRPr lang="en-US" sz="2800" dirty="0"/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do </a:t>
            </a:r>
            <a:r>
              <a:rPr lang="en-US" dirty="0"/>
              <a:t>not have </a:t>
            </a:r>
            <a:r>
              <a:rPr lang="en-US" b="1" dirty="0">
                <a:solidFill>
                  <a:srgbClr val="FFC000"/>
                </a:solidFill>
              </a:rPr>
              <a:t>public accountability</a:t>
            </a:r>
            <a:r>
              <a:rPr lang="en-US" dirty="0"/>
              <a:t>; and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publish </a:t>
            </a:r>
            <a:r>
              <a:rPr lang="en-US" b="1" dirty="0">
                <a:solidFill>
                  <a:srgbClr val="FFC000"/>
                </a:solidFill>
              </a:rPr>
              <a:t>general purpose financial statements</a:t>
            </a:r>
            <a:r>
              <a:rPr lang="en-US" b="1" dirty="0"/>
              <a:t> </a:t>
            </a:r>
            <a:r>
              <a:rPr lang="en-US" dirty="0"/>
              <a:t>for external </a:t>
            </a:r>
            <a:r>
              <a:rPr lang="en-US" dirty="0" smtClean="0"/>
              <a:t>users.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Examples </a:t>
            </a:r>
            <a:r>
              <a:rPr lang="en-US" sz="2800" dirty="0"/>
              <a:t>of external users include </a:t>
            </a:r>
            <a:r>
              <a:rPr lang="en-US" sz="2800" b="1" dirty="0"/>
              <a:t>owners </a:t>
            </a:r>
            <a:r>
              <a:rPr lang="en-US" sz="2800" dirty="0"/>
              <a:t>who are </a:t>
            </a:r>
            <a:r>
              <a:rPr lang="en-US" sz="2800" b="1" dirty="0">
                <a:solidFill>
                  <a:srgbClr val="FFC000"/>
                </a:solidFill>
              </a:rPr>
              <a:t>not involved in </a:t>
            </a:r>
            <a:r>
              <a:rPr lang="en-US" sz="2800" b="1" dirty="0" smtClean="0">
                <a:solidFill>
                  <a:srgbClr val="FFC000"/>
                </a:solidFill>
              </a:rPr>
              <a:t>managing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en-US" sz="2800" i="1" dirty="0" smtClean="0">
                <a:solidFill>
                  <a:srgbClr val="FFC000"/>
                </a:solidFill>
              </a:rPr>
              <a:t>[Paragraph 1.2]</a:t>
            </a: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7817-4AEC-4545-BABD-6CA8F7B483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</TotalTime>
  <Words>3117</Words>
  <Application>Microsoft Office PowerPoint</Application>
  <PresentationFormat>On-screen Show (4:3)</PresentationFormat>
  <Paragraphs>353</Paragraphs>
  <Slides>51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Wingdings</vt:lpstr>
      <vt:lpstr>Office Theme</vt:lpstr>
      <vt:lpstr>IFRS for SMEs</vt:lpstr>
      <vt:lpstr>Acknowledgements</vt:lpstr>
      <vt:lpstr>Presentation Summary</vt:lpstr>
      <vt:lpstr>Part 1 </vt:lpstr>
      <vt:lpstr>Background</vt:lpstr>
      <vt:lpstr>Video Summary</vt:lpstr>
      <vt:lpstr>Benefits of IFRS for SMEs</vt:lpstr>
      <vt:lpstr>Part 2 </vt:lpstr>
      <vt:lpstr>Description of SMEs</vt:lpstr>
      <vt:lpstr>Objective of Financial Statements</vt:lpstr>
      <vt:lpstr>Public Accountability</vt:lpstr>
      <vt:lpstr>Clarification on Public Accountability</vt:lpstr>
      <vt:lpstr>Separate Statements of Subsidiaries</vt:lpstr>
      <vt:lpstr>Separate Statements of Parents</vt:lpstr>
      <vt:lpstr>Undue Cost or Effort</vt:lpstr>
      <vt:lpstr>Clarification of Undue Cost or Effort</vt:lpstr>
      <vt:lpstr>Part 3 </vt:lpstr>
      <vt:lpstr>Overarching Principles</vt:lpstr>
      <vt:lpstr>Understandability</vt:lpstr>
      <vt:lpstr>Relevance</vt:lpstr>
      <vt:lpstr>Materiality</vt:lpstr>
      <vt:lpstr>Timeliness</vt:lpstr>
      <vt:lpstr>Reliability</vt:lpstr>
      <vt:lpstr>Substance over Form</vt:lpstr>
      <vt:lpstr>Prudence</vt:lpstr>
      <vt:lpstr>Completeness</vt:lpstr>
      <vt:lpstr>Comparability</vt:lpstr>
      <vt:lpstr>Balance between Benefit and Cost</vt:lpstr>
      <vt:lpstr>Part 4 </vt:lpstr>
      <vt:lpstr>Section 13 Inventory</vt:lpstr>
      <vt:lpstr>Section 17 PP&amp;E</vt:lpstr>
      <vt:lpstr>Section 17 PP&amp;E</vt:lpstr>
      <vt:lpstr>Section 27 Impairment of Assets</vt:lpstr>
      <vt:lpstr>Section 27 Impairment of Assets</vt:lpstr>
      <vt:lpstr>Section 27 Impairment of Assets</vt:lpstr>
      <vt:lpstr>Section 27 Impairment of Assets</vt:lpstr>
      <vt:lpstr>Section 27 Impairment of Assets</vt:lpstr>
      <vt:lpstr>Section 18  Intangible Assets other than Goodwill</vt:lpstr>
      <vt:lpstr>Section 18  Intangible Assets other than Goodwill</vt:lpstr>
      <vt:lpstr>Section 19  Business Combinations &amp; Goodwill</vt:lpstr>
      <vt:lpstr>Section 20 Leases</vt:lpstr>
      <vt:lpstr>Section 33  Related Party Disclosures</vt:lpstr>
      <vt:lpstr>Close family member</vt:lpstr>
      <vt:lpstr>Section 33  Related Party Disclosures</vt:lpstr>
      <vt:lpstr>Section 33  Related Party Disclosures</vt:lpstr>
      <vt:lpstr>Section 33  Related Party Disclosures</vt:lpstr>
      <vt:lpstr>Section 35 Transition</vt:lpstr>
      <vt:lpstr>Section 35 Transition</vt:lpstr>
      <vt:lpstr>Section 35 Transition</vt:lpstr>
      <vt:lpstr>Section 35 Transition</vt:lpstr>
      <vt:lpstr>IFRS for SMEs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PUBLIC SECTOR ACCOUNTING STANDARD UNDER THE CASH BASIS OF ACCOUNTING</dc:title>
  <dc:creator>Nacanieli Rika</dc:creator>
  <cp:lastModifiedBy>Nacanieli Rika</cp:lastModifiedBy>
  <cp:revision>271</cp:revision>
  <cp:lastPrinted>2018-03-14T00:21:00Z</cp:lastPrinted>
  <dcterms:created xsi:type="dcterms:W3CDTF">2017-04-03T22:25:28Z</dcterms:created>
  <dcterms:modified xsi:type="dcterms:W3CDTF">2018-03-14T00:27:21Z</dcterms:modified>
</cp:coreProperties>
</file>