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handoutMasterIdLst>
    <p:handoutMasterId r:id="rId23"/>
  </p:handoutMasterIdLst>
  <p:sldIdLst>
    <p:sldId id="278" r:id="rId3"/>
    <p:sldId id="280" r:id="rId4"/>
    <p:sldId id="281" r:id="rId5"/>
    <p:sldId id="257" r:id="rId6"/>
    <p:sldId id="258" r:id="rId7"/>
    <p:sldId id="283" r:id="rId8"/>
    <p:sldId id="259" r:id="rId9"/>
    <p:sldId id="260" r:id="rId10"/>
    <p:sldId id="268" r:id="rId11"/>
    <p:sldId id="271" r:id="rId12"/>
    <p:sldId id="270" r:id="rId13"/>
    <p:sldId id="273" r:id="rId14"/>
    <p:sldId id="269" r:id="rId15"/>
    <p:sldId id="275" r:id="rId16"/>
    <p:sldId id="261" r:id="rId17"/>
    <p:sldId id="276" r:id="rId18"/>
    <p:sldId id="262" r:id="rId19"/>
    <p:sldId id="263" r:id="rId20"/>
    <p:sldId id="282" r:id="rId21"/>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41" d="100"/>
          <a:sy n="41" d="100"/>
        </p:scale>
        <p:origin x="-750" y="-102"/>
      </p:cViewPr>
      <p:guideLst>
        <p:guide orient="horz" pos="2160"/>
        <p:guide pos="2880"/>
      </p:guideLst>
    </p:cSldViewPr>
  </p:slideViewPr>
  <p:outlineViewPr>
    <p:cViewPr>
      <p:scale>
        <a:sx n="33" d="100"/>
        <a:sy n="33" d="100"/>
      </p:scale>
      <p:origin x="0" y="882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45F77218-A161-4521-9BF0-0CC67CB2BCA1}" type="datetimeFigureOut">
              <a:rPr lang="en-GB" smtClean="0"/>
              <a:pPr/>
              <a:t>02/12/2015</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CAA20B0C-BE51-44E3-98AD-CFB2EAEF1512}" type="slidenum">
              <a:rPr lang="en-GB" smtClean="0"/>
              <a:pPr/>
              <a:t>‹#›</a:t>
            </a:fld>
            <a:endParaRPr lang="en-GB"/>
          </a:p>
        </p:txBody>
      </p:sp>
    </p:spTree>
    <p:extLst>
      <p:ext uri="{BB962C8B-B14F-4D97-AF65-F5344CB8AC3E}">
        <p14:creationId xmlns="" xmlns:p14="http://schemas.microsoft.com/office/powerpoint/2010/main" val="1659633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903BC21B-3608-4E63-8DE9-CDF39F2B7045}" type="datetimeFigureOut">
              <a:rPr lang="en-GB" smtClean="0"/>
              <a:pPr/>
              <a:t>02/12/2015</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917EBCE9-A5C5-442B-8618-5C33FE02A702}" type="slidenum">
              <a:rPr lang="en-GB" smtClean="0"/>
              <a:pPr/>
              <a:t>‹#›</a:t>
            </a:fld>
            <a:endParaRPr lang="en-GB" dirty="0"/>
          </a:p>
        </p:txBody>
      </p:sp>
    </p:spTree>
    <p:extLst>
      <p:ext uri="{BB962C8B-B14F-4D97-AF65-F5344CB8AC3E}">
        <p14:creationId xmlns="" xmlns:p14="http://schemas.microsoft.com/office/powerpoint/2010/main" val="1772221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B3D1537-4BF1-4332-8EE1-51F94DC758C1}" type="datetimeFigureOut">
              <a:rPr lang="en-GB" smtClean="0"/>
              <a:pPr/>
              <a:t>02/12/2015</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A6D11C-49A6-4219-8962-264415A3ED43}" type="slidenum">
              <a:rPr lang="en-GB" smtClean="0"/>
              <a:pPr/>
              <a:t>‹#›</a:t>
            </a:fld>
            <a:endParaRPr lang="en-GB" dirty="0"/>
          </a:p>
        </p:txBody>
      </p:sp>
    </p:spTree>
    <p:extLst>
      <p:ext uri="{BB962C8B-B14F-4D97-AF65-F5344CB8AC3E}">
        <p14:creationId xmlns="" xmlns:p14="http://schemas.microsoft.com/office/powerpoint/2010/main" val="548957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76358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1774465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B3D1537-4BF1-4332-8EE1-51F94DC758C1}" type="datetimeFigureOut">
              <a:rPr lang="en-GB" smtClean="0"/>
              <a:pPr/>
              <a:t>02/12/2015</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A6D11C-49A6-4219-8962-264415A3ED43}" type="slidenum">
              <a:rPr lang="en-GB" smtClean="0"/>
              <a:pPr/>
              <a:t>‹#›</a:t>
            </a:fld>
            <a:endParaRPr lang="en-GB" dirty="0"/>
          </a:p>
        </p:txBody>
      </p:sp>
    </p:spTree>
    <p:extLst>
      <p:ext uri="{BB962C8B-B14F-4D97-AF65-F5344CB8AC3E}">
        <p14:creationId xmlns="" xmlns:p14="http://schemas.microsoft.com/office/powerpoint/2010/main" val="2334402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584325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5" name="Footer Placeholder 4"/>
          <p:cNvSpPr>
            <a:spLocks noGrp="1"/>
          </p:cNvSpPr>
          <p:nvPr>
            <p:ph type="ftr" sz="quarter" idx="11"/>
          </p:nvPr>
        </p:nvSpPr>
        <p:spPr/>
        <p:txBody>
          <a:bodyPr/>
          <a:lstStyle>
            <a:extLst/>
          </a:lstStyle>
          <a:p>
            <a:endParaRPr lang="en-GB" dirty="0">
              <a:solidFill>
                <a:prstClr val="white"/>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 xmlns:p14="http://schemas.microsoft.com/office/powerpoint/2010/main" val="133183381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6" name="Footer Placeholder 5"/>
          <p:cNvSpPr>
            <a:spLocks noGrp="1"/>
          </p:cNvSpPr>
          <p:nvPr>
            <p:ph type="ftr" sz="quarter" idx="11"/>
          </p:nvPr>
        </p:nvSpPr>
        <p:spPr/>
        <p:txBody>
          <a:bodyPr/>
          <a:lstStyle>
            <a:extLst/>
          </a:lstStyle>
          <a:p>
            <a:endParaRPr lang="en-GB" dirty="0">
              <a:solidFill>
                <a:prstClr val="white"/>
              </a:solidFill>
            </a:endParaRPr>
          </a:p>
        </p:txBody>
      </p:sp>
      <p:sp>
        <p:nvSpPr>
          <p:cNvPr id="7" name="Slide Number Placeholder 6"/>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3286383444"/>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8" name="Footer Placeholder 7"/>
          <p:cNvSpPr>
            <a:spLocks noGrp="1"/>
          </p:cNvSpPr>
          <p:nvPr>
            <p:ph type="ftr" sz="quarter" idx="11"/>
          </p:nvPr>
        </p:nvSpPr>
        <p:spPr/>
        <p:txBody>
          <a:bodyPr/>
          <a:lstStyle>
            <a:extLst/>
          </a:lstStyle>
          <a:p>
            <a:endParaRPr lang="en-GB" dirty="0">
              <a:solidFill>
                <a:prstClr val="black"/>
              </a:solidFill>
            </a:endParaRPr>
          </a:p>
        </p:txBody>
      </p:sp>
      <p:sp>
        <p:nvSpPr>
          <p:cNvPr id="9" name="Slide Number Placeholder 8"/>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345322706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4" name="Footer Placeholder 3"/>
          <p:cNvSpPr>
            <a:spLocks noGrp="1"/>
          </p:cNvSpPr>
          <p:nvPr>
            <p:ph type="ftr" sz="quarter" idx="11"/>
          </p:nvPr>
        </p:nvSpPr>
        <p:spPr/>
        <p:txBody>
          <a:bodyPr/>
          <a:lstStyle>
            <a:extLst/>
          </a:lstStyle>
          <a:p>
            <a:endParaRPr lang="en-GB" dirty="0">
              <a:solidFill>
                <a:prstClr val="white"/>
              </a:solidFill>
            </a:endParaRPr>
          </a:p>
        </p:txBody>
      </p:sp>
      <p:sp>
        <p:nvSpPr>
          <p:cNvPr id="5" name="Slide Number Placeholder 4"/>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12259271"/>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3" name="Footer Placeholder 2"/>
          <p:cNvSpPr>
            <a:spLocks noGrp="1"/>
          </p:cNvSpPr>
          <p:nvPr>
            <p:ph type="ftr" sz="quarter" idx="11"/>
          </p:nvPr>
        </p:nvSpPr>
        <p:spPr/>
        <p:txBody>
          <a:bodyPr/>
          <a:lstStyle>
            <a:extLst/>
          </a:lstStyle>
          <a:p>
            <a:endParaRPr lang="en-GB" dirty="0">
              <a:solidFill>
                <a:prstClr val="black"/>
              </a:solidFill>
            </a:endParaRPr>
          </a:p>
        </p:txBody>
      </p:sp>
      <p:sp>
        <p:nvSpPr>
          <p:cNvPr id="4" name="Slide Number Placeholder 3"/>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4224679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6" name="Footer Placeholder 5"/>
          <p:cNvSpPr>
            <a:spLocks noGrp="1"/>
          </p:cNvSpPr>
          <p:nvPr>
            <p:ph type="ftr" sz="quarter" idx="11"/>
          </p:nvPr>
        </p:nvSpPr>
        <p:spPr/>
        <p:txBody>
          <a:bodyPr/>
          <a:lstStyle>
            <a:extLst/>
          </a:lstStyle>
          <a:p>
            <a:endParaRPr lang="en-GB" dirty="0">
              <a:solidFill>
                <a:prstClr val="black"/>
              </a:solidFill>
            </a:endParaRPr>
          </a:p>
        </p:txBody>
      </p:sp>
      <p:sp>
        <p:nvSpPr>
          <p:cNvPr id="7" name="Slide Number Placeholder 6"/>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42452837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1753917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A6D11C-49A6-4219-8962-264415A3ED43}" type="slidenum">
              <a:rPr lang="en-GB" smtClean="0">
                <a:solidFill>
                  <a:prstClr val="white"/>
                </a:solidFill>
              </a:rPr>
              <a:pPr/>
              <a:t>‹#›</a:t>
            </a:fld>
            <a:endParaRPr lang="en-GB" dirty="0">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 xmlns:p14="http://schemas.microsoft.com/office/powerpoint/2010/main" val="304927708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1652865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5" name="Footer Placeholder 4"/>
          <p:cNvSpPr>
            <a:spLocks noGrp="1"/>
          </p:cNvSpPr>
          <p:nvPr>
            <p:ph type="ftr" sz="quarter" idx="11"/>
          </p:nvPr>
        </p:nvSpPr>
        <p:spPr/>
        <p:txBody>
          <a:bodyPr/>
          <a:lstStyle>
            <a:extLst/>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122628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5" name="Footer Placeholder 4"/>
          <p:cNvSpPr>
            <a:spLocks noGrp="1"/>
          </p:cNvSpPr>
          <p:nvPr>
            <p:ph type="ftr" sz="quarter" idx="11"/>
          </p:nvPr>
        </p:nvSpPr>
        <p:spPr/>
        <p:txBody>
          <a:bodyPr/>
          <a:lstStyle>
            <a:extLst/>
          </a:lstStyle>
          <a:p>
            <a:endParaRPr lang="en-GB" dirty="0">
              <a:solidFill>
                <a:prstClr val="white"/>
              </a:solidFill>
            </a:endParaRPr>
          </a:p>
        </p:txBody>
      </p:sp>
      <p:sp>
        <p:nvSpPr>
          <p:cNvPr id="6" name="Slide Number Placeholder 5"/>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 xmlns:p14="http://schemas.microsoft.com/office/powerpoint/2010/main" val="15253890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6" name="Footer Placeholder 5"/>
          <p:cNvSpPr>
            <a:spLocks noGrp="1"/>
          </p:cNvSpPr>
          <p:nvPr>
            <p:ph type="ftr" sz="quarter" idx="11"/>
          </p:nvPr>
        </p:nvSpPr>
        <p:spPr/>
        <p:txBody>
          <a:bodyPr/>
          <a:lstStyle>
            <a:extLst/>
          </a:lstStyle>
          <a:p>
            <a:endParaRPr lang="en-GB" dirty="0">
              <a:solidFill>
                <a:prstClr val="white"/>
              </a:solidFill>
            </a:endParaRPr>
          </a:p>
        </p:txBody>
      </p:sp>
      <p:sp>
        <p:nvSpPr>
          <p:cNvPr id="7" name="Slide Number Placeholder 6"/>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253679648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8" name="Footer Placeholder 7"/>
          <p:cNvSpPr>
            <a:spLocks noGrp="1"/>
          </p:cNvSpPr>
          <p:nvPr>
            <p:ph type="ftr" sz="quarter" idx="11"/>
          </p:nvPr>
        </p:nvSpPr>
        <p:spPr/>
        <p:txBody>
          <a:bodyPr/>
          <a:lstStyle>
            <a:extLst/>
          </a:lstStyle>
          <a:p>
            <a:endParaRPr lang="en-GB" dirty="0">
              <a:solidFill>
                <a:prstClr val="black"/>
              </a:solidFill>
            </a:endParaRPr>
          </a:p>
        </p:txBody>
      </p:sp>
      <p:sp>
        <p:nvSpPr>
          <p:cNvPr id="9" name="Slide Number Placeholder 8"/>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171375766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4" name="Footer Placeholder 3"/>
          <p:cNvSpPr>
            <a:spLocks noGrp="1"/>
          </p:cNvSpPr>
          <p:nvPr>
            <p:ph type="ftr" sz="quarter" idx="11"/>
          </p:nvPr>
        </p:nvSpPr>
        <p:spPr/>
        <p:txBody>
          <a:bodyPr/>
          <a:lstStyle>
            <a:extLst/>
          </a:lstStyle>
          <a:p>
            <a:endParaRPr lang="en-GB" dirty="0">
              <a:solidFill>
                <a:prstClr val="white"/>
              </a:solidFill>
            </a:endParaRPr>
          </a:p>
        </p:txBody>
      </p:sp>
      <p:sp>
        <p:nvSpPr>
          <p:cNvPr id="5" name="Slide Number Placeholder 4"/>
          <p:cNvSpPr>
            <a:spLocks noGrp="1"/>
          </p:cNvSpPr>
          <p:nvPr>
            <p:ph type="sldNum" sz="quarter" idx="12"/>
          </p:nvPr>
        </p:nvSpPr>
        <p:spPr/>
        <p:txBody>
          <a:bodyPr/>
          <a:lstStyle>
            <a:extLst/>
          </a:lstStyle>
          <a:p>
            <a:fld id="{D8A6D11C-49A6-4219-8962-264415A3ED43}" type="slidenum">
              <a:rPr lang="en-GB" smtClean="0">
                <a:solidFill>
                  <a:prstClr val="white"/>
                </a:solidFill>
              </a:rPr>
              <a:pPr/>
              <a:t>‹#›</a:t>
            </a:fld>
            <a:endParaRPr lang="en-GB" dirty="0">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 xmlns:p14="http://schemas.microsoft.com/office/powerpoint/2010/main" val="396002258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3" name="Footer Placeholder 2"/>
          <p:cNvSpPr>
            <a:spLocks noGrp="1"/>
          </p:cNvSpPr>
          <p:nvPr>
            <p:ph type="ftr" sz="quarter" idx="11"/>
          </p:nvPr>
        </p:nvSpPr>
        <p:spPr/>
        <p:txBody>
          <a:bodyPr/>
          <a:lstStyle>
            <a:extLst/>
          </a:lstStyle>
          <a:p>
            <a:endParaRPr lang="en-GB" dirty="0">
              <a:solidFill>
                <a:prstClr val="black"/>
              </a:solidFill>
            </a:endParaRPr>
          </a:p>
        </p:txBody>
      </p:sp>
      <p:sp>
        <p:nvSpPr>
          <p:cNvPr id="4" name="Slide Number Placeholder 3"/>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3118519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6" name="Footer Placeholder 5"/>
          <p:cNvSpPr>
            <a:spLocks noGrp="1"/>
          </p:cNvSpPr>
          <p:nvPr>
            <p:ph type="ftr" sz="quarter" idx="11"/>
          </p:nvPr>
        </p:nvSpPr>
        <p:spPr/>
        <p:txBody>
          <a:bodyPr/>
          <a:lstStyle>
            <a:extLst/>
          </a:lstStyle>
          <a:p>
            <a:endParaRPr lang="en-GB" dirty="0">
              <a:solidFill>
                <a:prstClr val="black"/>
              </a:solidFill>
            </a:endParaRPr>
          </a:p>
        </p:txBody>
      </p:sp>
      <p:sp>
        <p:nvSpPr>
          <p:cNvPr id="7" name="Slide Number Placeholder 6"/>
          <p:cNvSpPr>
            <a:spLocks noGrp="1"/>
          </p:cNvSpPr>
          <p:nvPr>
            <p:ph type="sldNum" sz="quarter" idx="12"/>
          </p:nvPr>
        </p:nvSpPr>
        <p:spPr/>
        <p:txBody>
          <a:bodyPr/>
          <a:lstStyle>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342844520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B3D1537-4BF1-4332-8EE1-51F94DC758C1}" type="datetimeFigureOut">
              <a:rPr lang="en-GB" smtClean="0">
                <a:solidFill>
                  <a:prstClr val="white"/>
                </a:solidFill>
              </a:rPr>
              <a:pPr/>
              <a:t>02/12/2015</a:t>
            </a:fld>
            <a:endParaRPr lang="en-GB" dirty="0">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A6D11C-49A6-4219-8962-264415A3ED43}" type="slidenum">
              <a:rPr lang="en-GB" smtClean="0">
                <a:solidFill>
                  <a:prstClr val="white"/>
                </a:solidFill>
              </a:rPr>
              <a:pPr/>
              <a:t>‹#›</a:t>
            </a:fld>
            <a:endParaRPr lang="en-GB" dirty="0">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 xmlns:p14="http://schemas.microsoft.com/office/powerpoint/2010/main" val="21897558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275529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B3D1537-4BF1-4332-8EE1-51F94DC758C1}" type="datetimeFigureOut">
              <a:rPr lang="en-GB" smtClean="0">
                <a:solidFill>
                  <a:prstClr val="black"/>
                </a:solidFill>
              </a:rPr>
              <a:pPr/>
              <a:t>02/12/2015</a:t>
            </a:fld>
            <a:endParaRPr lang="en-GB"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A6D11C-49A6-4219-8962-264415A3ED43}" type="slidenum">
              <a:rPr lang="en-GB" smtClean="0">
                <a:solidFill>
                  <a:prstClr val="black"/>
                </a:solidFill>
              </a:rPr>
              <a:pPr/>
              <a:t>‹#›</a:t>
            </a:fld>
            <a:endParaRPr lang="en-GB" dirty="0">
              <a:solidFill>
                <a:prstClr val="black"/>
              </a:solidFill>
            </a:endParaRPr>
          </a:p>
        </p:txBody>
      </p:sp>
    </p:spTree>
    <p:extLst>
      <p:ext uri="{BB962C8B-B14F-4D97-AF65-F5344CB8AC3E}">
        <p14:creationId xmlns="" xmlns:p14="http://schemas.microsoft.com/office/powerpoint/2010/main" val="1946854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1829761"/>
          </a:xfrm>
        </p:spPr>
        <p:txBody>
          <a:bodyPr/>
          <a:lstStyle/>
          <a:p>
            <a:pPr algn="ctr"/>
            <a:r>
              <a:rPr lang="en-US" dirty="0"/>
              <a:t>The Company as a Corporate Entity</a:t>
            </a:r>
            <a:endParaRPr lang="en-GB" dirty="0"/>
          </a:p>
        </p:txBody>
      </p:sp>
      <p:sp>
        <p:nvSpPr>
          <p:cNvPr id="3" name="Subtitle 2"/>
          <p:cNvSpPr>
            <a:spLocks noGrp="1"/>
          </p:cNvSpPr>
          <p:nvPr>
            <p:ph type="subTitle" idx="1"/>
          </p:nvPr>
        </p:nvSpPr>
        <p:spPr/>
        <p:txBody>
          <a:bodyPr>
            <a:normAutofit fontScale="92500" lnSpcReduction="10000"/>
          </a:bodyPr>
          <a:lstStyle/>
          <a:p>
            <a:r>
              <a:rPr lang="en-US" dirty="0" smtClean="0"/>
              <a:t>Tracey Wong</a:t>
            </a:r>
            <a:br>
              <a:rPr lang="en-US" dirty="0" smtClean="0"/>
            </a:br>
            <a:r>
              <a:rPr lang="en-US" dirty="0" smtClean="0"/>
              <a:t>Consultant</a:t>
            </a:r>
            <a:br>
              <a:rPr lang="en-US" dirty="0" smtClean="0"/>
            </a:br>
            <a:r>
              <a:rPr lang="en-US" dirty="0" smtClean="0"/>
              <a:t>Office of the Attorney-General</a:t>
            </a:r>
            <a:endParaRPr lang="en-GB" dirty="0"/>
          </a:p>
        </p:txBody>
      </p:sp>
    </p:spTree>
    <p:extLst>
      <p:ext uri="{BB962C8B-B14F-4D97-AF65-F5344CB8AC3E}">
        <p14:creationId xmlns="" xmlns:p14="http://schemas.microsoft.com/office/powerpoint/2010/main" val="115979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698287021"/>
              </p:ext>
            </p:extLst>
          </p:nvPr>
        </p:nvGraphicFramePr>
        <p:xfrm>
          <a:off x="395536" y="260648"/>
          <a:ext cx="8229600" cy="6365127"/>
        </p:xfrm>
        <a:graphic>
          <a:graphicData uri="http://schemas.openxmlformats.org/drawingml/2006/table">
            <a:tbl>
              <a:tblPr firstRow="1" bandRow="1">
                <a:tableStyleId>{5C22544A-7EE6-4342-B048-85BDC9FD1C3A}</a:tableStyleId>
              </a:tblPr>
              <a:tblGrid>
                <a:gridCol w="4114800"/>
                <a:gridCol w="4114800"/>
              </a:tblGrid>
              <a:tr h="4944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Companies</a:t>
                      </a:r>
                      <a:r>
                        <a:rPr lang="en-US" sz="1600" b="1" baseline="0" dirty="0" smtClean="0"/>
                        <a:t> Act (Cap. 247)</a:t>
                      </a:r>
                      <a:endParaRPr lang="en-GB"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Companies Act 2015</a:t>
                      </a:r>
                      <a:endParaRPr lang="en-GB" b="1" dirty="0"/>
                    </a:p>
                  </a:txBody>
                  <a:tcPr/>
                </a:tc>
              </a:tr>
              <a:tr h="4976971">
                <a:tc>
                  <a:txBody>
                    <a:bodyPr/>
                    <a:lstStyle/>
                    <a:p>
                      <a:pPr marL="0" indent="-457200">
                        <a:lnSpc>
                          <a:spcPct val="115000"/>
                        </a:lnSpc>
                        <a:spcBef>
                          <a:spcPts val="600"/>
                        </a:spcBef>
                        <a:spcAft>
                          <a:spcPts val="0"/>
                        </a:spcAft>
                      </a:pPr>
                      <a:r>
                        <a:rPr lang="en-GB" sz="1600" b="1" dirty="0" smtClean="0">
                          <a:effectLst/>
                          <a:latin typeface="Arial"/>
                          <a:ea typeface="Calibri"/>
                          <a:cs typeface="Times New Roman"/>
                        </a:rPr>
                        <a:t>For </a:t>
                      </a:r>
                      <a:r>
                        <a:rPr lang="en-GB" sz="1600" b="1" dirty="0">
                          <a:effectLst/>
                          <a:latin typeface="Arial"/>
                          <a:ea typeface="Calibri"/>
                          <a:cs typeface="Times New Roman"/>
                        </a:rPr>
                        <a:t>the purposes of this Act, “</a:t>
                      </a:r>
                      <a:r>
                        <a:rPr lang="en-GB" sz="1600" b="1" dirty="0" smtClean="0">
                          <a:effectLst/>
                          <a:latin typeface="Arial"/>
                          <a:ea typeface="Calibri"/>
                          <a:cs typeface="Times New Roman"/>
                        </a:rPr>
                        <a:t>private</a:t>
                      </a:r>
                      <a:r>
                        <a:rPr lang="en-GB" sz="1600" b="1" baseline="0" dirty="0" smtClean="0">
                          <a:effectLst/>
                          <a:latin typeface="Arial"/>
                          <a:ea typeface="Calibri"/>
                          <a:cs typeface="Times New Roman"/>
                        </a:rPr>
                        <a:t> </a:t>
                      </a:r>
                      <a:r>
                        <a:rPr lang="en-GB" sz="1600" b="1" dirty="0" smtClean="0">
                          <a:effectLst/>
                          <a:latin typeface="Arial"/>
                          <a:ea typeface="Calibri"/>
                          <a:cs typeface="Times New Roman"/>
                        </a:rPr>
                        <a:t>company</a:t>
                      </a:r>
                      <a:r>
                        <a:rPr lang="en-GB" sz="1600" b="1" dirty="0">
                          <a:effectLst/>
                          <a:latin typeface="Arial"/>
                          <a:ea typeface="Calibri"/>
                          <a:cs typeface="Times New Roman"/>
                        </a:rPr>
                        <a:t>” means a company which by its articles-</a:t>
                      </a:r>
                      <a:endParaRPr lang="en-GB" sz="1600" b="1" dirty="0">
                        <a:effectLst/>
                        <a:latin typeface="Calibri"/>
                        <a:ea typeface="Calibri"/>
                        <a:cs typeface="Times New Roman"/>
                      </a:endParaRPr>
                    </a:p>
                    <a:p>
                      <a:pPr marL="0">
                        <a:lnSpc>
                          <a:spcPct val="115000"/>
                        </a:lnSpc>
                        <a:spcBef>
                          <a:spcPts val="600"/>
                        </a:spcBef>
                        <a:spcAft>
                          <a:spcPts val="0"/>
                        </a:spcAft>
                      </a:pPr>
                      <a:r>
                        <a:rPr lang="en-GB" sz="1600" b="1" dirty="0">
                          <a:effectLst/>
                          <a:latin typeface="Arial"/>
                          <a:ea typeface="Calibri"/>
                          <a:cs typeface="Times New Roman"/>
                        </a:rPr>
                        <a:t>(a) restricts the right to transfer its shares; and</a:t>
                      </a:r>
                      <a:endParaRPr lang="en-GB" sz="1600" b="1" dirty="0">
                        <a:effectLst/>
                        <a:latin typeface="Calibri"/>
                        <a:ea typeface="Calibri"/>
                        <a:cs typeface="Times New Roman"/>
                      </a:endParaRPr>
                    </a:p>
                    <a:p>
                      <a:pPr marL="0">
                        <a:lnSpc>
                          <a:spcPct val="115000"/>
                        </a:lnSpc>
                        <a:spcBef>
                          <a:spcPts val="600"/>
                        </a:spcBef>
                        <a:spcAft>
                          <a:spcPts val="0"/>
                        </a:spcAft>
                      </a:pPr>
                      <a:r>
                        <a:rPr lang="en-GB" sz="1600" b="1" dirty="0">
                          <a:effectLst/>
                          <a:latin typeface="Arial"/>
                          <a:ea typeface="Calibri"/>
                          <a:cs typeface="Times New Roman"/>
                        </a:rPr>
                        <a:t>(b) limits the number of its members to 50, not including persons who are in the employment of the company and persons who, having been formerly in the employment of the company, were, while in that employment and have continued, after the determination of that employment, to be, members of the company; and</a:t>
                      </a:r>
                      <a:endParaRPr lang="en-GB" sz="1600" b="1" dirty="0">
                        <a:effectLst/>
                        <a:latin typeface="Calibri"/>
                        <a:ea typeface="Calibri"/>
                        <a:cs typeface="Times New Roman"/>
                      </a:endParaRPr>
                    </a:p>
                    <a:p>
                      <a:pPr marL="0">
                        <a:lnSpc>
                          <a:spcPct val="115000"/>
                        </a:lnSpc>
                        <a:spcBef>
                          <a:spcPts val="600"/>
                        </a:spcBef>
                        <a:spcAft>
                          <a:spcPts val="0"/>
                        </a:spcAft>
                      </a:pPr>
                      <a:r>
                        <a:rPr lang="en-GB" sz="1600" b="1" dirty="0">
                          <a:effectLst/>
                          <a:latin typeface="Arial"/>
                          <a:ea typeface="Calibri"/>
                          <a:cs typeface="Times New Roman"/>
                        </a:rPr>
                        <a:t>(c) prohibits any invitation to the public to subscribe for any shares or debentures of the company.</a:t>
                      </a:r>
                      <a:endParaRPr lang="en-GB" sz="1600" b="1" dirty="0">
                        <a:effectLst/>
                        <a:latin typeface="Calibri"/>
                        <a:ea typeface="Calibri"/>
                        <a:cs typeface="Times New Roman"/>
                      </a:endParaRPr>
                    </a:p>
                  </a:txBody>
                  <a:tcPr marL="68580" marR="68580" marT="0" marB="0"/>
                </a:tc>
                <a:tc>
                  <a:txBody>
                    <a:bodyPr/>
                    <a:lstStyle/>
                    <a:p>
                      <a:pPr marL="0">
                        <a:lnSpc>
                          <a:spcPct val="115000"/>
                        </a:lnSpc>
                        <a:spcBef>
                          <a:spcPts val="0"/>
                        </a:spcBef>
                        <a:spcAft>
                          <a:spcPts val="0"/>
                        </a:spcAft>
                      </a:pPr>
                      <a:r>
                        <a:rPr lang="en-GB" sz="1600" b="1" dirty="0" smtClean="0">
                          <a:effectLst/>
                          <a:latin typeface="Arial"/>
                          <a:ea typeface="Calibri"/>
                          <a:cs typeface="Times New Roman"/>
                        </a:rPr>
                        <a:t>A </a:t>
                      </a:r>
                      <a:r>
                        <a:rPr lang="en-GB" sz="1600" b="1" dirty="0">
                          <a:effectLst/>
                          <a:latin typeface="Arial"/>
                          <a:ea typeface="Calibri"/>
                          <a:cs typeface="Times New Roman"/>
                        </a:rPr>
                        <a:t>Private Company is a Company that is registered as, or converts to, a Private Company under this Act and by its Articles of Association—</a:t>
                      </a:r>
                      <a:endParaRPr lang="en-GB" sz="1600" b="1" dirty="0">
                        <a:effectLst/>
                        <a:latin typeface="Calibri"/>
                        <a:ea typeface="Calibri"/>
                        <a:cs typeface="Times New Roman"/>
                      </a:endParaRPr>
                    </a:p>
                    <a:p>
                      <a:pPr marL="0">
                        <a:lnSpc>
                          <a:spcPct val="115000"/>
                        </a:lnSpc>
                        <a:spcBef>
                          <a:spcPts val="0"/>
                        </a:spcBef>
                        <a:spcAft>
                          <a:spcPts val="0"/>
                        </a:spcAft>
                      </a:pPr>
                      <a:r>
                        <a:rPr lang="en-GB" sz="1600" b="1" dirty="0">
                          <a:effectLst/>
                          <a:latin typeface="Arial"/>
                          <a:ea typeface="Calibri"/>
                          <a:cs typeface="Times New Roman"/>
                        </a:rPr>
                        <a:t>(</a:t>
                      </a:r>
                      <a:r>
                        <a:rPr lang="en-GB" sz="1600" b="1" dirty="0" smtClean="0">
                          <a:effectLst/>
                          <a:latin typeface="Arial"/>
                          <a:ea typeface="Calibri"/>
                          <a:cs typeface="Times New Roman"/>
                        </a:rPr>
                        <a:t>a)</a:t>
                      </a:r>
                      <a:r>
                        <a:rPr lang="en-GB" sz="1600" b="1" baseline="0" dirty="0" smtClean="0">
                          <a:effectLst/>
                          <a:latin typeface="Arial"/>
                          <a:ea typeface="Calibri"/>
                          <a:cs typeface="Times New Roman"/>
                        </a:rPr>
                        <a:t> </a:t>
                      </a:r>
                      <a:r>
                        <a:rPr lang="en-GB" sz="1600" b="1" dirty="0" smtClean="0">
                          <a:effectLst/>
                          <a:latin typeface="Arial"/>
                          <a:ea typeface="Calibri"/>
                          <a:cs typeface="Times New Roman"/>
                        </a:rPr>
                        <a:t>restricts </a:t>
                      </a:r>
                      <a:r>
                        <a:rPr lang="en-GB" sz="1600" b="1" dirty="0">
                          <a:effectLst/>
                          <a:latin typeface="Arial"/>
                          <a:ea typeface="Calibri"/>
                          <a:cs typeface="Times New Roman"/>
                        </a:rPr>
                        <a:t>the right to transfer its Shares;</a:t>
                      </a:r>
                      <a:endParaRPr lang="en-GB" sz="1600" b="1" dirty="0">
                        <a:effectLst/>
                        <a:latin typeface="Calibri"/>
                        <a:ea typeface="Calibri"/>
                        <a:cs typeface="Times New Roman"/>
                      </a:endParaRPr>
                    </a:p>
                    <a:p>
                      <a:pPr marL="0" indent="-457200">
                        <a:lnSpc>
                          <a:spcPct val="115000"/>
                        </a:lnSpc>
                        <a:spcBef>
                          <a:spcPts val="0"/>
                        </a:spcBef>
                        <a:spcAft>
                          <a:spcPts val="0"/>
                        </a:spcAft>
                      </a:pPr>
                      <a:r>
                        <a:rPr lang="en-GB" sz="1600" b="1" dirty="0">
                          <a:effectLst/>
                          <a:latin typeface="Arial"/>
                          <a:ea typeface="Calibri"/>
                          <a:cs typeface="Times New Roman"/>
                        </a:rPr>
                        <a:t>(b) </a:t>
                      </a:r>
                      <a:r>
                        <a:rPr lang="en-GB" sz="1600" b="1" dirty="0" smtClean="0">
                          <a:effectLst/>
                          <a:latin typeface="Arial"/>
                          <a:ea typeface="Calibri"/>
                          <a:cs typeface="Times New Roman"/>
                        </a:rPr>
                        <a:t>limits </a:t>
                      </a:r>
                      <a:r>
                        <a:rPr lang="en-GB" sz="1600" b="1" dirty="0">
                          <a:effectLst/>
                          <a:latin typeface="Arial"/>
                          <a:ea typeface="Calibri"/>
                          <a:cs typeface="Times New Roman"/>
                        </a:rPr>
                        <a:t>the number of its Members to 50, not </a:t>
                      </a:r>
                      <a:r>
                        <a:rPr lang="en-GB" sz="1600" b="1" dirty="0" smtClean="0">
                          <a:effectLst/>
                          <a:latin typeface="Arial"/>
                          <a:ea typeface="Calibri"/>
                          <a:cs typeface="Times New Roman"/>
                        </a:rPr>
                        <a:t>including</a:t>
                      </a:r>
                      <a:r>
                        <a:rPr lang="en-GB" sz="1600" b="1" baseline="0" dirty="0" smtClean="0">
                          <a:effectLst/>
                          <a:latin typeface="Arial"/>
                          <a:ea typeface="Calibri"/>
                          <a:cs typeface="Times New Roman"/>
                        </a:rPr>
                        <a:t> </a:t>
                      </a:r>
                      <a:r>
                        <a:rPr lang="en-GB" sz="1600" b="1" dirty="0" smtClean="0">
                          <a:effectLst/>
                          <a:latin typeface="Arial"/>
                          <a:ea typeface="Calibri"/>
                          <a:cs typeface="Times New Roman"/>
                        </a:rPr>
                        <a:t>persons </a:t>
                      </a:r>
                      <a:r>
                        <a:rPr lang="en-GB" sz="1600" b="1" dirty="0">
                          <a:effectLst/>
                          <a:latin typeface="Arial"/>
                          <a:ea typeface="Calibri"/>
                          <a:cs typeface="Times New Roman"/>
                        </a:rPr>
                        <a:t>who are in the employment of the Company and persons who, having been formerly in the employment of the Company, were, while in that employment and have continued, after the determination of that employment, to be, Members of the Company; and</a:t>
                      </a:r>
                      <a:endParaRPr lang="en-GB" sz="1600" b="1" dirty="0">
                        <a:effectLst/>
                        <a:latin typeface="Calibri"/>
                        <a:ea typeface="Calibri"/>
                        <a:cs typeface="Times New Roman"/>
                      </a:endParaRPr>
                    </a:p>
                    <a:p>
                      <a:pPr marL="0" indent="-457200">
                        <a:lnSpc>
                          <a:spcPct val="115000"/>
                        </a:lnSpc>
                        <a:spcBef>
                          <a:spcPts val="0"/>
                        </a:spcBef>
                        <a:spcAft>
                          <a:spcPts val="0"/>
                        </a:spcAft>
                      </a:pPr>
                      <a:r>
                        <a:rPr lang="en-GB" sz="1600" b="1" dirty="0">
                          <a:effectLst/>
                          <a:latin typeface="Arial"/>
                          <a:ea typeface="Calibri"/>
                          <a:cs typeface="Times New Roman"/>
                        </a:rPr>
                        <a:t>(c) </a:t>
                      </a:r>
                      <a:r>
                        <a:rPr lang="en-GB" sz="1600" b="1" dirty="0" smtClean="0">
                          <a:effectLst/>
                          <a:latin typeface="Arial"/>
                          <a:ea typeface="Calibri"/>
                          <a:cs typeface="Times New Roman"/>
                        </a:rPr>
                        <a:t>prohibits </a:t>
                      </a:r>
                      <a:r>
                        <a:rPr lang="en-GB" sz="1600" b="1" dirty="0">
                          <a:effectLst/>
                          <a:latin typeface="Arial"/>
                          <a:ea typeface="Calibri"/>
                          <a:cs typeface="Times New Roman"/>
                        </a:rPr>
                        <a:t>any Offer to the Public unless it is an offer of Shares in the Company to—</a:t>
                      </a:r>
                      <a:endParaRPr lang="en-GB" sz="1600" b="1" dirty="0">
                        <a:effectLst/>
                        <a:latin typeface="Calibri"/>
                        <a:ea typeface="Calibri"/>
                        <a:cs typeface="Times New Roman"/>
                      </a:endParaRPr>
                    </a:p>
                    <a:p>
                      <a:pPr marL="0" lvl="0">
                        <a:lnSpc>
                          <a:spcPct val="115000"/>
                        </a:lnSpc>
                        <a:spcBef>
                          <a:spcPts val="0"/>
                        </a:spcBef>
                        <a:spcAft>
                          <a:spcPts val="0"/>
                        </a:spcAft>
                      </a:pPr>
                      <a:r>
                        <a:rPr lang="en-GB" sz="1600" b="1" dirty="0">
                          <a:effectLst/>
                          <a:latin typeface="Arial"/>
                          <a:ea typeface="Calibri"/>
                          <a:cs typeface="Times New Roman"/>
                        </a:rPr>
                        <a:t>(</a:t>
                      </a:r>
                      <a:r>
                        <a:rPr lang="en-GB" sz="1600" b="1" dirty="0" smtClean="0">
                          <a:effectLst/>
                          <a:latin typeface="Arial"/>
                          <a:ea typeface="Calibri"/>
                          <a:cs typeface="Times New Roman"/>
                        </a:rPr>
                        <a:t>i)existing </a:t>
                      </a:r>
                      <a:r>
                        <a:rPr lang="en-GB" sz="1600" b="1" dirty="0">
                          <a:effectLst/>
                          <a:latin typeface="Arial"/>
                          <a:ea typeface="Calibri"/>
                          <a:cs typeface="Times New Roman"/>
                        </a:rPr>
                        <a:t>Members of the Company; or</a:t>
                      </a:r>
                      <a:endParaRPr lang="en-GB" sz="1600" b="1" dirty="0">
                        <a:effectLst/>
                        <a:latin typeface="Calibri"/>
                        <a:ea typeface="Calibri"/>
                        <a:cs typeface="Times New Roman"/>
                      </a:endParaRPr>
                    </a:p>
                    <a:p>
                      <a:pPr marL="457200" lvl="1" indent="-457200">
                        <a:lnSpc>
                          <a:spcPct val="115000"/>
                        </a:lnSpc>
                        <a:spcBef>
                          <a:spcPts val="0"/>
                        </a:spcBef>
                        <a:spcAft>
                          <a:spcPts val="0"/>
                        </a:spcAft>
                      </a:pPr>
                      <a:r>
                        <a:rPr lang="en-GB" sz="1600" b="1" dirty="0">
                          <a:effectLst/>
                          <a:latin typeface="Arial"/>
                          <a:ea typeface="Calibri"/>
                          <a:cs typeface="Times New Roman"/>
                        </a:rPr>
                        <a:t>(</a:t>
                      </a:r>
                      <a:r>
                        <a:rPr lang="en-GB" sz="1600" b="1" dirty="0" smtClean="0">
                          <a:effectLst/>
                          <a:latin typeface="Arial"/>
                          <a:ea typeface="Calibri"/>
                          <a:cs typeface="Times New Roman"/>
                        </a:rPr>
                        <a:t>ii) employees </a:t>
                      </a:r>
                      <a:r>
                        <a:rPr lang="en-GB" sz="1600" b="1" dirty="0">
                          <a:effectLst/>
                          <a:latin typeface="Arial"/>
                          <a:ea typeface="Calibri"/>
                          <a:cs typeface="Times New Roman"/>
                        </a:rPr>
                        <a:t>of the Company or of a Subsidiary of the Company. </a:t>
                      </a:r>
                      <a:endParaRPr lang="en-GB" sz="16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9828520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2" name="Title 1"/>
          <p:cNvSpPr>
            <a:spLocks noGrp="1"/>
          </p:cNvSpPr>
          <p:nvPr>
            <p:ph type="title"/>
          </p:nvPr>
        </p:nvSpPr>
        <p:spPr/>
        <p:txBody>
          <a:bodyPr/>
          <a:lstStyle/>
          <a:p>
            <a:endParaRPr lang="en-GB" b="1" dirty="0"/>
          </a:p>
        </p:txBody>
      </p:sp>
      <p:graphicFrame>
        <p:nvGraphicFramePr>
          <p:cNvPr id="4" name="Content Placeholder 3"/>
          <p:cNvGraphicFramePr>
            <a:graphicFrameLocks/>
          </p:cNvGraphicFramePr>
          <p:nvPr>
            <p:extLst>
              <p:ext uri="{D42A27DB-BD31-4B8C-83A1-F6EECF244321}">
                <p14:modId xmlns="" xmlns:p14="http://schemas.microsoft.com/office/powerpoint/2010/main" val="1289319477"/>
              </p:ext>
            </p:extLst>
          </p:nvPr>
        </p:nvGraphicFramePr>
        <p:xfrm>
          <a:off x="395536" y="332656"/>
          <a:ext cx="8229600" cy="5003800"/>
        </p:xfrm>
        <a:graphic>
          <a:graphicData uri="http://schemas.openxmlformats.org/drawingml/2006/table">
            <a:tbl>
              <a:tblPr firstRow="1" bandRow="1">
                <a:tableStyleId>{5C22544A-7EE6-4342-B048-85BDC9FD1C3A}</a:tableStyleId>
              </a:tblPr>
              <a:tblGrid>
                <a:gridCol w="1738536"/>
                <a:gridCol w="3230016"/>
                <a:gridCol w="3261048"/>
              </a:tblGrid>
              <a:tr h="370840">
                <a:tc>
                  <a:txBody>
                    <a:bodyPr/>
                    <a:lstStyle/>
                    <a:p>
                      <a:pPr>
                        <a:spcBef>
                          <a:spcPts val="1200"/>
                        </a:spcBef>
                      </a:pPr>
                      <a:endParaRPr lang="en-GB" b="1" dirty="0"/>
                    </a:p>
                  </a:txBody>
                  <a:tcPr/>
                </a:tc>
                <a:tc>
                  <a:txBody>
                    <a:bodyPr/>
                    <a:lstStyle/>
                    <a:p>
                      <a:pPr>
                        <a:spcBef>
                          <a:spcPts val="1200"/>
                        </a:spcBef>
                      </a:pPr>
                      <a:r>
                        <a:rPr lang="en-US" b="1" dirty="0" smtClean="0"/>
                        <a:t>Companies</a:t>
                      </a:r>
                      <a:r>
                        <a:rPr lang="en-US" b="1" baseline="0" dirty="0" smtClean="0"/>
                        <a:t> Act (Cap. 247)</a:t>
                      </a:r>
                      <a:endParaRPr lang="en-GB" b="1" dirty="0"/>
                    </a:p>
                  </a:txBody>
                  <a:tcPr/>
                </a:tc>
                <a:tc>
                  <a:txBody>
                    <a:bodyPr/>
                    <a:lstStyle/>
                    <a:p>
                      <a:pPr>
                        <a:spcBef>
                          <a:spcPts val="1200"/>
                        </a:spcBef>
                      </a:pPr>
                      <a:r>
                        <a:rPr lang="en-US" b="1" dirty="0" smtClean="0"/>
                        <a:t>Companies Act 2015</a:t>
                      </a:r>
                      <a:endParaRPr lang="en-GB" b="1" dirty="0"/>
                    </a:p>
                  </a:txBody>
                  <a:tcPr/>
                </a:tc>
              </a:tr>
              <a:tr h="370840">
                <a:tc>
                  <a:txBody>
                    <a:bodyPr/>
                    <a:lstStyle/>
                    <a:p>
                      <a:pPr>
                        <a:spcBef>
                          <a:spcPts val="1200"/>
                        </a:spcBef>
                      </a:pPr>
                      <a:r>
                        <a:rPr lang="en-US" b="1" dirty="0" smtClean="0"/>
                        <a:t>Directors</a:t>
                      </a:r>
                      <a:endParaRPr lang="en-GB" b="1" dirty="0"/>
                    </a:p>
                  </a:txBody>
                  <a:tcPr/>
                </a:tc>
                <a:tc>
                  <a:txBody>
                    <a:bodyPr/>
                    <a:lstStyle/>
                    <a:p>
                      <a:pPr marL="285750" indent="-285750">
                        <a:spcBef>
                          <a:spcPts val="1200"/>
                        </a:spcBef>
                        <a:buFont typeface="Arial" pitchFamily="34" charset="0"/>
                        <a:buChar char="•"/>
                      </a:pPr>
                      <a:r>
                        <a:rPr lang="en-US" b="1" dirty="0" smtClean="0"/>
                        <a:t>Private company –         2 directors</a:t>
                      </a:r>
                      <a:r>
                        <a:rPr lang="en-US" b="1" baseline="0" dirty="0" smtClean="0"/>
                        <a:t> (1 resident in Fiji)</a:t>
                      </a:r>
                    </a:p>
                    <a:p>
                      <a:pPr marL="285750" indent="-285750">
                        <a:spcBef>
                          <a:spcPts val="1200"/>
                        </a:spcBef>
                        <a:buFont typeface="Arial" pitchFamily="34" charset="0"/>
                        <a:buChar char="•"/>
                      </a:pPr>
                      <a:r>
                        <a:rPr lang="en-US" b="1" baseline="0" dirty="0" smtClean="0"/>
                        <a:t>Other – 3 directors </a:t>
                      </a:r>
                      <a:br>
                        <a:rPr lang="en-US" b="1" baseline="0" dirty="0" smtClean="0"/>
                      </a:br>
                      <a:r>
                        <a:rPr lang="en-US" b="1" baseline="0" dirty="0" smtClean="0"/>
                        <a:t>(2 resident in Fiji)</a:t>
                      </a:r>
                      <a:endParaRPr lang="en-US" b="1" dirty="0" smtClean="0"/>
                    </a:p>
                    <a:p>
                      <a:pPr marL="285750" indent="-285750">
                        <a:spcBef>
                          <a:spcPts val="1200"/>
                        </a:spcBef>
                        <a:buFont typeface="Arial" pitchFamily="34" charset="0"/>
                        <a:buChar char="•"/>
                      </a:pPr>
                      <a:endParaRPr lang="en-GB" b="1" dirty="0"/>
                    </a:p>
                  </a:txBody>
                  <a:tcPr/>
                </a:tc>
                <a:tc>
                  <a:txBody>
                    <a:bodyPr/>
                    <a:lstStyle/>
                    <a:p>
                      <a:pPr marL="285750" indent="-285750">
                        <a:spcBef>
                          <a:spcPts val="1200"/>
                        </a:spcBef>
                        <a:buFont typeface="Arial" pitchFamily="34" charset="0"/>
                        <a:buChar char="•"/>
                      </a:pPr>
                      <a:r>
                        <a:rPr lang="en-US" b="1" dirty="0" smtClean="0"/>
                        <a:t>Private company – </a:t>
                      </a:r>
                      <a:br>
                        <a:rPr lang="en-US" b="1" dirty="0" smtClean="0"/>
                      </a:br>
                      <a:r>
                        <a:rPr lang="en-US" b="1" dirty="0" smtClean="0"/>
                        <a:t>1 director (1 resident in Fiji)</a:t>
                      </a:r>
                    </a:p>
                    <a:p>
                      <a:pPr marL="285750" indent="-285750">
                        <a:spcBef>
                          <a:spcPts val="1200"/>
                        </a:spcBef>
                        <a:buFont typeface="Arial" pitchFamily="34" charset="0"/>
                        <a:buChar char="•"/>
                      </a:pPr>
                      <a:r>
                        <a:rPr lang="en-US" b="1" dirty="0" smtClean="0"/>
                        <a:t>Public company</a:t>
                      </a:r>
                      <a:r>
                        <a:rPr lang="en-US" b="1" baseline="0" dirty="0" smtClean="0"/>
                        <a:t> – </a:t>
                      </a:r>
                      <a:br>
                        <a:rPr lang="en-US" b="1" baseline="0" dirty="0" smtClean="0"/>
                      </a:br>
                      <a:r>
                        <a:rPr lang="en-US" b="1" baseline="0" dirty="0" smtClean="0"/>
                        <a:t>3 directors (2 resident in Fiji)</a:t>
                      </a:r>
                      <a:endParaRPr lang="en-GB" b="1" dirty="0"/>
                    </a:p>
                  </a:txBody>
                  <a:tcPr/>
                </a:tc>
              </a:tr>
              <a:tr h="370840">
                <a:tc>
                  <a:txBody>
                    <a:bodyPr/>
                    <a:lstStyle/>
                    <a:p>
                      <a:pPr>
                        <a:spcBef>
                          <a:spcPts val="1200"/>
                        </a:spcBef>
                      </a:pPr>
                      <a:r>
                        <a:rPr lang="en-US" b="1" dirty="0" smtClean="0"/>
                        <a:t>Secretary</a:t>
                      </a:r>
                      <a:endParaRPr lang="en-GB" b="1" dirty="0"/>
                    </a:p>
                  </a:txBody>
                  <a:tcPr/>
                </a:tc>
                <a:tc>
                  <a:txBody>
                    <a:bodyPr/>
                    <a:lstStyle/>
                    <a:p>
                      <a:pPr marL="285750" indent="-285750">
                        <a:spcBef>
                          <a:spcPts val="1200"/>
                        </a:spcBef>
                        <a:buFont typeface="Arial" pitchFamily="34" charset="0"/>
                        <a:buChar char="•"/>
                      </a:pPr>
                      <a:r>
                        <a:rPr lang="en-US" b="1" dirty="0" smtClean="0"/>
                        <a:t>At least 1 secretary</a:t>
                      </a:r>
                      <a:r>
                        <a:rPr lang="en-US" b="1" baseline="0" dirty="0" smtClean="0"/>
                        <a:t> </a:t>
                      </a:r>
                      <a:br>
                        <a:rPr lang="en-US" b="1" baseline="0" dirty="0" smtClean="0"/>
                      </a:br>
                      <a:r>
                        <a:rPr lang="en-US" b="1" baseline="0" dirty="0" smtClean="0"/>
                        <a:t>(1 resident in Fiji)</a:t>
                      </a:r>
                      <a:endParaRPr lang="en-GB" b="1" dirty="0"/>
                    </a:p>
                  </a:txBody>
                  <a:tcPr/>
                </a:tc>
                <a:tc>
                  <a:txBody>
                    <a:bodyPr/>
                    <a:lstStyle/>
                    <a:p>
                      <a:pPr marL="285750" indent="-285750">
                        <a:spcBef>
                          <a:spcPts val="1200"/>
                        </a:spcBef>
                        <a:buFont typeface="Arial" pitchFamily="34" charset="0"/>
                        <a:buChar char="•"/>
                      </a:pPr>
                      <a:r>
                        <a:rPr lang="en-US" b="1" dirty="0" smtClean="0"/>
                        <a:t>Private company – no secretary required (if a secretary is appointed, </a:t>
                      </a:r>
                      <a:br>
                        <a:rPr lang="en-US" b="1" dirty="0" smtClean="0"/>
                      </a:br>
                      <a:r>
                        <a:rPr lang="en-US" b="1" dirty="0" smtClean="0"/>
                        <a:t>1 resident in Fiji)</a:t>
                      </a:r>
                    </a:p>
                    <a:p>
                      <a:pPr marL="285750" indent="-285750">
                        <a:spcBef>
                          <a:spcPts val="1200"/>
                        </a:spcBef>
                        <a:buFont typeface="Arial" pitchFamily="34" charset="0"/>
                        <a:buChar char="•"/>
                      </a:pPr>
                      <a:r>
                        <a:rPr lang="en-US" b="1" dirty="0" smtClean="0"/>
                        <a:t>Public company</a:t>
                      </a:r>
                      <a:r>
                        <a:rPr lang="en-US" b="1" baseline="0" dirty="0" smtClean="0"/>
                        <a:t> – </a:t>
                      </a:r>
                      <a:br>
                        <a:rPr lang="en-US" b="1" baseline="0" dirty="0" smtClean="0"/>
                      </a:br>
                      <a:r>
                        <a:rPr lang="en-US" b="1" baseline="0" dirty="0" smtClean="0"/>
                        <a:t>1 secretary (1 resident in Fiji)</a:t>
                      </a:r>
                      <a:endParaRPr lang="en-GB" b="1" dirty="0" smtClean="0"/>
                    </a:p>
                    <a:p>
                      <a:pPr marL="0" indent="0">
                        <a:spcBef>
                          <a:spcPts val="1200"/>
                        </a:spcBef>
                        <a:buFont typeface="Arial" pitchFamily="34" charset="0"/>
                        <a:buNone/>
                      </a:pPr>
                      <a:endParaRPr lang="en-GB" b="1" dirty="0"/>
                    </a:p>
                  </a:txBody>
                  <a:tcPr/>
                </a:tc>
              </a:tr>
            </a:tbl>
          </a:graphicData>
        </a:graphic>
      </p:graphicFrame>
    </p:spTree>
    <p:extLst>
      <p:ext uri="{BB962C8B-B14F-4D97-AF65-F5344CB8AC3E}">
        <p14:creationId xmlns="" xmlns:p14="http://schemas.microsoft.com/office/powerpoint/2010/main" val="25940455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2" name="Title 1"/>
          <p:cNvSpPr>
            <a:spLocks noGrp="1"/>
          </p:cNvSpPr>
          <p:nvPr>
            <p:ph type="title"/>
          </p:nvPr>
        </p:nvSpPr>
        <p:spPr/>
        <p:txBody>
          <a:bodyPr/>
          <a:lstStyle/>
          <a:p>
            <a:endParaRPr lang="en-GB" b="1" dirty="0"/>
          </a:p>
        </p:txBody>
      </p:sp>
      <p:graphicFrame>
        <p:nvGraphicFramePr>
          <p:cNvPr id="4" name="Content Placeholder 3"/>
          <p:cNvGraphicFramePr>
            <a:graphicFrameLocks/>
          </p:cNvGraphicFramePr>
          <p:nvPr>
            <p:extLst>
              <p:ext uri="{D42A27DB-BD31-4B8C-83A1-F6EECF244321}">
                <p14:modId xmlns="" xmlns:p14="http://schemas.microsoft.com/office/powerpoint/2010/main" val="994340716"/>
              </p:ext>
            </p:extLst>
          </p:nvPr>
        </p:nvGraphicFramePr>
        <p:xfrm>
          <a:off x="467544" y="1550495"/>
          <a:ext cx="8229600" cy="3102641"/>
        </p:xfrm>
        <a:graphic>
          <a:graphicData uri="http://schemas.openxmlformats.org/drawingml/2006/table">
            <a:tbl>
              <a:tblPr firstRow="1" bandRow="1">
                <a:tableStyleId>{5C22544A-7EE6-4342-B048-85BDC9FD1C3A}</a:tableStyleId>
              </a:tblPr>
              <a:tblGrid>
                <a:gridCol w="1738536"/>
                <a:gridCol w="3086000"/>
                <a:gridCol w="3405064"/>
              </a:tblGrid>
              <a:tr h="254375">
                <a:tc>
                  <a:txBody>
                    <a:bodyPr/>
                    <a:lstStyle/>
                    <a:p>
                      <a:pPr>
                        <a:spcBef>
                          <a:spcPts val="1200"/>
                        </a:spcBef>
                      </a:pPr>
                      <a:endParaRPr lang="en-GB" b="1" dirty="0"/>
                    </a:p>
                  </a:txBody>
                  <a:tcPr/>
                </a:tc>
                <a:tc>
                  <a:txBody>
                    <a:bodyPr/>
                    <a:lstStyle/>
                    <a:p>
                      <a:pPr>
                        <a:spcBef>
                          <a:spcPts val="1200"/>
                        </a:spcBef>
                      </a:pPr>
                      <a:r>
                        <a:rPr lang="en-US" b="1" dirty="0" smtClean="0"/>
                        <a:t>Companies</a:t>
                      </a:r>
                      <a:r>
                        <a:rPr lang="en-US" b="1" baseline="0" dirty="0" smtClean="0"/>
                        <a:t> Act (Cap. 247)</a:t>
                      </a:r>
                      <a:endParaRPr lang="en-GB" b="1" dirty="0"/>
                    </a:p>
                  </a:txBody>
                  <a:tcPr/>
                </a:tc>
                <a:tc>
                  <a:txBody>
                    <a:bodyPr/>
                    <a:lstStyle/>
                    <a:p>
                      <a:pPr>
                        <a:spcBef>
                          <a:spcPts val="1200"/>
                        </a:spcBef>
                      </a:pPr>
                      <a:r>
                        <a:rPr lang="en-US" b="1" dirty="0" smtClean="0"/>
                        <a:t>Companies Act 2015</a:t>
                      </a:r>
                      <a:endParaRPr lang="en-GB" b="1" dirty="0"/>
                    </a:p>
                  </a:txBody>
                  <a:tcPr/>
                </a:tc>
              </a:tr>
              <a:tr h="537528">
                <a:tc>
                  <a:txBody>
                    <a:bodyPr/>
                    <a:lstStyle/>
                    <a:p>
                      <a:pPr>
                        <a:spcBef>
                          <a:spcPts val="1200"/>
                        </a:spcBef>
                      </a:pPr>
                      <a:r>
                        <a:rPr lang="en-US" b="1" dirty="0" smtClean="0"/>
                        <a:t>Address</a:t>
                      </a:r>
                      <a:endParaRPr lang="en-GB" b="1" dirty="0"/>
                    </a:p>
                  </a:txBody>
                  <a:tcPr/>
                </a:tc>
                <a:tc>
                  <a:txBody>
                    <a:bodyPr/>
                    <a:lstStyle/>
                    <a:p>
                      <a:pPr marL="285750" indent="-285750">
                        <a:spcBef>
                          <a:spcPts val="1200"/>
                        </a:spcBef>
                        <a:buFont typeface="Arial" pitchFamily="34" charset="0"/>
                        <a:buChar char="•"/>
                      </a:pPr>
                      <a:r>
                        <a:rPr lang="en-US" b="1" dirty="0" smtClean="0"/>
                        <a:t>Registered</a:t>
                      </a:r>
                      <a:r>
                        <a:rPr lang="en-US" b="1" baseline="0" dirty="0" smtClean="0"/>
                        <a:t> Office</a:t>
                      </a:r>
                      <a:endParaRPr lang="en-US" b="1" dirty="0" smtClean="0"/>
                    </a:p>
                    <a:p>
                      <a:pPr marL="285750" indent="-285750">
                        <a:spcBef>
                          <a:spcPts val="1200"/>
                        </a:spcBef>
                        <a:buFont typeface="Arial" pitchFamily="34" charset="0"/>
                        <a:buChar char="•"/>
                      </a:pPr>
                      <a:endParaRPr lang="en-GB" b="1" dirty="0"/>
                    </a:p>
                  </a:txBody>
                  <a:tcPr/>
                </a:tc>
                <a:tc>
                  <a:txBody>
                    <a:bodyPr/>
                    <a:lstStyle/>
                    <a:p>
                      <a:pPr marL="285750" indent="-285750">
                        <a:spcBef>
                          <a:spcPts val="1200"/>
                        </a:spcBef>
                        <a:buFont typeface="Arial" pitchFamily="34" charset="0"/>
                        <a:buChar char="•"/>
                      </a:pPr>
                      <a:r>
                        <a:rPr lang="en-US" b="1" dirty="0" smtClean="0"/>
                        <a:t>Registered Office</a:t>
                      </a:r>
                    </a:p>
                    <a:p>
                      <a:pPr marL="285750" indent="-285750">
                        <a:spcBef>
                          <a:spcPts val="1200"/>
                        </a:spcBef>
                        <a:buFont typeface="Arial" pitchFamily="34" charset="0"/>
                        <a:buChar char="•"/>
                      </a:pPr>
                      <a:r>
                        <a:rPr lang="en-US" b="1" dirty="0" smtClean="0"/>
                        <a:t>Place</a:t>
                      </a:r>
                      <a:r>
                        <a:rPr lang="en-US" b="1" baseline="0" dirty="0" smtClean="0"/>
                        <a:t> of Business</a:t>
                      </a:r>
                      <a:endParaRPr lang="en-GB" b="1" dirty="0"/>
                    </a:p>
                  </a:txBody>
                  <a:tcPr/>
                </a:tc>
              </a:tr>
              <a:tr h="1944401">
                <a:tc>
                  <a:txBody>
                    <a:bodyPr/>
                    <a:lstStyle/>
                    <a:p>
                      <a:pPr>
                        <a:spcBef>
                          <a:spcPts val="1200"/>
                        </a:spcBef>
                      </a:pPr>
                      <a:r>
                        <a:rPr lang="en-US" b="1" dirty="0" smtClean="0"/>
                        <a:t>Governing document</a:t>
                      </a:r>
                      <a:endParaRPr lang="en-GB" b="1" dirty="0"/>
                    </a:p>
                  </a:txBody>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itchFamily="34" charset="0"/>
                        <a:buChar char="•"/>
                        <a:tabLst/>
                        <a:defRPr/>
                      </a:pPr>
                      <a:r>
                        <a:rPr lang="en-US" b="1" dirty="0" smtClean="0"/>
                        <a:t>Articles of Association</a:t>
                      </a:r>
                      <a:endParaRPr lang="en-GB" b="1" dirty="0" smtClean="0"/>
                    </a:p>
                    <a:p>
                      <a:pPr marL="285750" indent="-285750">
                        <a:spcBef>
                          <a:spcPts val="1200"/>
                        </a:spcBef>
                        <a:buFont typeface="Arial" pitchFamily="34" charset="0"/>
                        <a:buChar char="•"/>
                      </a:pPr>
                      <a:r>
                        <a:rPr lang="en-US" b="1" dirty="0" smtClean="0"/>
                        <a:t>Memorandum of Association</a:t>
                      </a:r>
                    </a:p>
                  </a:txBody>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itchFamily="34" charset="0"/>
                        <a:buChar char="•"/>
                        <a:tabLst/>
                        <a:defRPr/>
                      </a:pPr>
                      <a:r>
                        <a:rPr lang="en-US" b="1" dirty="0" smtClean="0"/>
                        <a:t>Articles of Association</a:t>
                      </a:r>
                      <a:endParaRPr lang="en-GB" b="1" dirty="0" smtClean="0"/>
                    </a:p>
                    <a:p>
                      <a:endParaRPr kumimoji="0" lang="en-GB" sz="1800" b="1" kern="1200" dirty="0" smtClean="0">
                        <a:solidFill>
                          <a:schemeClr val="dk1"/>
                        </a:solidFill>
                        <a:effectLst/>
                        <a:latin typeface="+mn-lt"/>
                        <a:ea typeface="+mn-ea"/>
                        <a:cs typeface="+mn-cs"/>
                      </a:endParaRPr>
                    </a:p>
                    <a:p>
                      <a:pPr marL="0" indent="0">
                        <a:spcBef>
                          <a:spcPts val="1200"/>
                        </a:spcBef>
                        <a:buFont typeface="Arial" pitchFamily="34" charset="0"/>
                        <a:buNone/>
                      </a:pPr>
                      <a:endParaRPr lang="en-GB" b="1" dirty="0"/>
                    </a:p>
                  </a:txBody>
                  <a:tcPr/>
                </a:tc>
              </a:tr>
            </a:tbl>
          </a:graphicData>
        </a:graphic>
      </p:graphicFrame>
    </p:spTree>
    <p:extLst>
      <p:ext uri="{BB962C8B-B14F-4D97-AF65-F5344CB8AC3E}">
        <p14:creationId xmlns="" xmlns:p14="http://schemas.microsoft.com/office/powerpoint/2010/main" val="17757958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1200"/>
              </a:spcBef>
            </a:pPr>
            <a:r>
              <a:rPr lang="en-US" dirty="0"/>
              <a:t>Name</a:t>
            </a:r>
          </a:p>
          <a:p>
            <a:pPr lvl="1">
              <a:spcBef>
                <a:spcPts val="1200"/>
              </a:spcBef>
            </a:pPr>
            <a:r>
              <a:rPr lang="en-US" dirty="0"/>
              <a:t>Limited – public companies</a:t>
            </a:r>
          </a:p>
          <a:p>
            <a:pPr lvl="1">
              <a:spcBef>
                <a:spcPts val="1200"/>
              </a:spcBef>
            </a:pPr>
            <a:r>
              <a:rPr lang="en-US" dirty="0"/>
              <a:t>Pte Limited – private companies</a:t>
            </a:r>
          </a:p>
          <a:p>
            <a:pPr lvl="1">
              <a:spcBef>
                <a:spcPts val="1200"/>
              </a:spcBef>
            </a:pPr>
            <a:r>
              <a:rPr lang="en-US" dirty="0"/>
              <a:t>An unlimited liability company – unlimited liability companies</a:t>
            </a:r>
          </a:p>
          <a:p>
            <a:endParaRPr lang="en-GB" dirty="0"/>
          </a:p>
        </p:txBody>
      </p:sp>
      <p:sp>
        <p:nvSpPr>
          <p:cNvPr id="2" name="Title 1"/>
          <p:cNvSpPr>
            <a:spLocks noGrp="1"/>
          </p:cNvSpPr>
          <p:nvPr>
            <p:ph type="title"/>
          </p:nvPr>
        </p:nvSpPr>
        <p:spPr/>
        <p:txBody>
          <a:bodyPr/>
          <a:lstStyle/>
          <a:p>
            <a:endParaRPr lang="en-GB" dirty="0"/>
          </a:p>
        </p:txBody>
      </p:sp>
    </p:spTree>
    <p:extLst>
      <p:ext uri="{BB962C8B-B14F-4D97-AF65-F5344CB8AC3E}">
        <p14:creationId xmlns="" xmlns:p14="http://schemas.microsoft.com/office/powerpoint/2010/main" val="1990758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2" name="Title 1"/>
          <p:cNvSpPr>
            <a:spLocks noGrp="1"/>
          </p:cNvSpPr>
          <p:nvPr>
            <p:ph type="title"/>
          </p:nvPr>
        </p:nvSpPr>
        <p:spPr/>
        <p:txBody>
          <a:bodyPr/>
          <a:lstStyle/>
          <a:p>
            <a:pPr algn="ctr"/>
            <a:r>
              <a:rPr lang="en-US" b="1" dirty="0" smtClean="0"/>
              <a:t>Reporting Requirements</a:t>
            </a:r>
            <a:endParaRPr lang="en-GB" b="1" dirty="0"/>
          </a:p>
        </p:txBody>
      </p:sp>
      <p:graphicFrame>
        <p:nvGraphicFramePr>
          <p:cNvPr id="4" name="Content Placeholder 3"/>
          <p:cNvGraphicFramePr>
            <a:graphicFrameLocks/>
          </p:cNvGraphicFramePr>
          <p:nvPr>
            <p:extLst>
              <p:ext uri="{D42A27DB-BD31-4B8C-83A1-F6EECF244321}">
                <p14:modId xmlns="" xmlns:p14="http://schemas.microsoft.com/office/powerpoint/2010/main" val="4212760143"/>
              </p:ext>
            </p:extLst>
          </p:nvPr>
        </p:nvGraphicFramePr>
        <p:xfrm>
          <a:off x="457200" y="1412776"/>
          <a:ext cx="8147248" cy="4450403"/>
        </p:xfrm>
        <a:graphic>
          <a:graphicData uri="http://schemas.openxmlformats.org/drawingml/2006/table">
            <a:tbl>
              <a:tblPr firstRow="1" bandRow="1">
                <a:tableStyleId>{5C22544A-7EE6-4342-B048-85BDC9FD1C3A}</a:tableStyleId>
              </a:tblPr>
              <a:tblGrid>
                <a:gridCol w="4258816"/>
                <a:gridCol w="3888432"/>
              </a:tblGrid>
              <a:tr h="992541">
                <a:tc>
                  <a:txBody>
                    <a:bodyPr/>
                    <a:lstStyle/>
                    <a:p>
                      <a:pPr>
                        <a:spcBef>
                          <a:spcPts val="1200"/>
                        </a:spcBef>
                      </a:pPr>
                      <a:r>
                        <a:rPr lang="en-US" b="1" dirty="0" smtClean="0"/>
                        <a:t>Type</a:t>
                      </a:r>
                      <a:endParaRPr lang="en-GB" b="1" dirty="0"/>
                    </a:p>
                  </a:txBody>
                  <a:tcPr/>
                </a:tc>
                <a:tc>
                  <a:txBody>
                    <a:bodyPr/>
                    <a:lstStyle/>
                    <a:p>
                      <a:pPr>
                        <a:spcBef>
                          <a:spcPts val="1200"/>
                        </a:spcBef>
                      </a:pPr>
                      <a:r>
                        <a:rPr lang="en-US" b="1" dirty="0" smtClean="0"/>
                        <a:t>Reporting Requirement</a:t>
                      </a:r>
                      <a:r>
                        <a:rPr lang="en-US" b="1" baseline="0" dirty="0" smtClean="0"/>
                        <a:t> (s 388)</a:t>
                      </a:r>
                      <a:endParaRPr lang="en-GB" b="1" dirty="0"/>
                    </a:p>
                  </a:txBody>
                  <a:tcPr/>
                </a:tc>
              </a:tr>
              <a:tr h="1400083">
                <a:tc>
                  <a:txBody>
                    <a:bodyPr/>
                    <a:lstStyle/>
                    <a:p>
                      <a:pPr>
                        <a:spcBef>
                          <a:spcPts val="1200"/>
                        </a:spcBef>
                      </a:pPr>
                      <a:r>
                        <a:rPr lang="en-US" b="1" dirty="0" smtClean="0"/>
                        <a:t>Small Private Company (≤$5m)</a:t>
                      </a:r>
                      <a:endParaRPr lang="en-GB" b="1" dirty="0"/>
                    </a:p>
                  </a:txBody>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itchFamily="34" charset="0"/>
                        <a:buChar char="•"/>
                        <a:tabLst/>
                        <a:defRPr/>
                      </a:pPr>
                      <a:r>
                        <a:rPr lang="en-US" b="1" dirty="0" smtClean="0"/>
                        <a:t>Proforma Financial Statements if directed</a:t>
                      </a:r>
                      <a:r>
                        <a:rPr lang="en-US" b="1" baseline="0" dirty="0" smtClean="0"/>
                        <a:t> by Registrar</a:t>
                      </a:r>
                    </a:p>
                    <a:p>
                      <a:pPr marL="285750" marR="0" indent="-285750" algn="l" defTabSz="914400" rtl="0" eaLnBrk="1" fontAlgn="auto" latinLnBrk="0" hangingPunct="1">
                        <a:lnSpc>
                          <a:spcPct val="100000"/>
                        </a:lnSpc>
                        <a:spcBef>
                          <a:spcPts val="1200"/>
                        </a:spcBef>
                        <a:spcAft>
                          <a:spcPts val="0"/>
                        </a:spcAft>
                        <a:buClrTx/>
                        <a:buSzTx/>
                        <a:buFont typeface="Arial" pitchFamily="34" charset="0"/>
                        <a:buChar char="•"/>
                        <a:tabLst/>
                        <a:defRPr/>
                      </a:pPr>
                      <a:r>
                        <a:rPr lang="en-US" b="1" baseline="0" dirty="0" smtClean="0"/>
                        <a:t>Financial Statements if 10% of Members request</a:t>
                      </a:r>
                      <a:endParaRPr lang="en-GB" b="1" dirty="0"/>
                    </a:p>
                  </a:txBody>
                  <a:tcPr/>
                </a:tc>
              </a:tr>
              <a:tr h="694779">
                <a:tc>
                  <a:txBody>
                    <a:bodyPr/>
                    <a:lstStyle/>
                    <a:p>
                      <a:pPr>
                        <a:spcBef>
                          <a:spcPts val="1200"/>
                        </a:spcBef>
                      </a:pPr>
                      <a:r>
                        <a:rPr lang="en-US" b="1" dirty="0" smtClean="0"/>
                        <a:t>Medium Private</a:t>
                      </a:r>
                      <a:r>
                        <a:rPr lang="en-US" b="1" baseline="0" dirty="0" smtClean="0"/>
                        <a:t> Company (≥$5m and </a:t>
                      </a:r>
                      <a:r>
                        <a:rPr lang="en-US" b="1" dirty="0" smtClean="0"/>
                        <a:t>≤$20m)</a:t>
                      </a:r>
                      <a:endParaRPr lang="en-GB" b="1" dirty="0"/>
                    </a:p>
                  </a:txBody>
                  <a:tcPr/>
                </a:tc>
                <a:tc>
                  <a:txBody>
                    <a:bodyPr/>
                    <a:lstStyle/>
                    <a:p>
                      <a:pPr marL="285750" indent="-285750">
                        <a:spcBef>
                          <a:spcPts val="1200"/>
                        </a:spcBef>
                        <a:buFont typeface="Arial" pitchFamily="34" charset="0"/>
                        <a:buChar char="•"/>
                      </a:pPr>
                      <a:r>
                        <a:rPr lang="en-US" b="1" dirty="0" smtClean="0"/>
                        <a:t>Proforma Financial Statements</a:t>
                      </a:r>
                      <a:endParaRPr lang="en-GB" b="1" dirty="0"/>
                    </a:p>
                  </a:txBody>
                  <a:tcPr/>
                </a:tc>
              </a:tr>
              <a:tr h="668221">
                <a:tc>
                  <a:txBody>
                    <a:bodyPr/>
                    <a:lstStyle/>
                    <a:p>
                      <a:pPr marL="0" marR="0" indent="0" algn="l" defTabSz="914400" rtl="0" eaLnBrk="1" fontAlgn="auto" latinLnBrk="0" hangingPunct="1">
                        <a:lnSpc>
                          <a:spcPct val="100000"/>
                        </a:lnSpc>
                        <a:spcBef>
                          <a:spcPts val="1200"/>
                        </a:spcBef>
                        <a:spcAft>
                          <a:spcPts val="0"/>
                        </a:spcAft>
                        <a:buClrTx/>
                        <a:buSzTx/>
                        <a:buFontTx/>
                        <a:buNone/>
                        <a:tabLst/>
                        <a:defRPr/>
                      </a:pPr>
                      <a:r>
                        <a:rPr lang="en-US" b="1" dirty="0" smtClean="0"/>
                        <a:t>Large Private</a:t>
                      </a:r>
                      <a:r>
                        <a:rPr lang="en-US" b="1" baseline="0" dirty="0" smtClean="0"/>
                        <a:t> Company </a:t>
                      </a:r>
                      <a:r>
                        <a:rPr lang="en-US" b="1" dirty="0" smtClean="0"/>
                        <a:t>(≤$20m)</a:t>
                      </a:r>
                      <a:endParaRPr lang="en-GB" b="1" dirty="0"/>
                    </a:p>
                  </a:txBody>
                  <a:tcPr/>
                </a:tc>
                <a:tc>
                  <a:txBody>
                    <a:bodyPr/>
                    <a:lstStyle/>
                    <a:p>
                      <a:pPr marL="285750" indent="-285750">
                        <a:spcBef>
                          <a:spcPts val="1200"/>
                        </a:spcBef>
                        <a:buFont typeface="Arial" pitchFamily="34" charset="0"/>
                        <a:buChar char="•"/>
                      </a:pPr>
                      <a:r>
                        <a:rPr lang="en-US" b="1" dirty="0" smtClean="0"/>
                        <a:t>Financial Statements and a Directors’ Report</a:t>
                      </a:r>
                      <a:endParaRPr lang="en-GB" b="1" dirty="0"/>
                    </a:p>
                  </a:txBody>
                  <a:tcPr/>
                </a:tc>
              </a:tr>
              <a:tr h="694779">
                <a:tc>
                  <a:txBody>
                    <a:bodyPr/>
                    <a:lstStyle/>
                    <a:p>
                      <a:pPr>
                        <a:spcBef>
                          <a:spcPts val="1200"/>
                        </a:spcBef>
                      </a:pPr>
                      <a:r>
                        <a:rPr lang="en-US" b="1" dirty="0" smtClean="0"/>
                        <a:t>Public Companies and Managed Investment Schemes</a:t>
                      </a:r>
                      <a:endParaRPr lang="en-GB" b="1" dirty="0"/>
                    </a:p>
                  </a:txBody>
                  <a:tcPr/>
                </a:tc>
                <a:tc>
                  <a:txBody>
                    <a:bodyPr/>
                    <a:lstStyle/>
                    <a:p>
                      <a:pPr marL="285750" indent="-285750">
                        <a:spcBef>
                          <a:spcPts val="1200"/>
                        </a:spcBef>
                        <a:buFont typeface="Arial" pitchFamily="34" charset="0"/>
                        <a:buChar char="•"/>
                      </a:pPr>
                      <a:r>
                        <a:rPr lang="en-US" b="1" dirty="0" smtClean="0"/>
                        <a:t>Financial Statements and a Directors’ Report </a:t>
                      </a:r>
                      <a:endParaRPr lang="en-GB" b="1" dirty="0"/>
                    </a:p>
                  </a:txBody>
                  <a:tcPr/>
                </a:tc>
              </a:tr>
            </a:tbl>
          </a:graphicData>
        </a:graphic>
      </p:graphicFrame>
    </p:spTree>
    <p:extLst>
      <p:ext uri="{BB962C8B-B14F-4D97-AF65-F5344CB8AC3E}">
        <p14:creationId xmlns="" xmlns:p14="http://schemas.microsoft.com/office/powerpoint/2010/main" val="33181804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1200"/>
              </a:spcBef>
            </a:pPr>
            <a:r>
              <a:rPr lang="en-US" dirty="0" smtClean="0"/>
              <a:t>Par Value abolished</a:t>
            </a:r>
          </a:p>
          <a:p>
            <a:pPr>
              <a:spcBef>
                <a:spcPts val="1200"/>
              </a:spcBef>
            </a:pPr>
            <a:r>
              <a:rPr lang="en-US" dirty="0" smtClean="0"/>
              <a:t>Authorised Share Capital not required</a:t>
            </a:r>
          </a:p>
          <a:p>
            <a:pPr>
              <a:spcBef>
                <a:spcPts val="1200"/>
              </a:spcBef>
            </a:pPr>
            <a:r>
              <a:rPr lang="en-US" dirty="0" smtClean="0"/>
              <a:t>Stock becomes shares</a:t>
            </a:r>
          </a:p>
          <a:p>
            <a:pPr>
              <a:spcBef>
                <a:spcPts val="1200"/>
              </a:spcBef>
            </a:pPr>
            <a:r>
              <a:rPr lang="en-US" dirty="0" smtClean="0"/>
              <a:t>Transition for the cancellation of all Bearer Shares, Bearer Stock and Share Warrants</a:t>
            </a:r>
          </a:p>
          <a:p>
            <a:endParaRPr lang="en-GB" dirty="0"/>
          </a:p>
        </p:txBody>
      </p:sp>
      <p:sp>
        <p:nvSpPr>
          <p:cNvPr id="2" name="Title 1"/>
          <p:cNvSpPr>
            <a:spLocks noGrp="1"/>
          </p:cNvSpPr>
          <p:nvPr>
            <p:ph type="title"/>
          </p:nvPr>
        </p:nvSpPr>
        <p:spPr/>
        <p:txBody>
          <a:bodyPr/>
          <a:lstStyle/>
          <a:p>
            <a:pPr algn="ctr"/>
            <a:r>
              <a:rPr lang="en-US" dirty="0" smtClean="0"/>
              <a:t>Transitional </a:t>
            </a:r>
            <a:endParaRPr lang="en-GB" dirty="0"/>
          </a:p>
        </p:txBody>
      </p:sp>
    </p:spTree>
    <p:extLst>
      <p:ext uri="{BB962C8B-B14F-4D97-AF65-F5344CB8AC3E}">
        <p14:creationId xmlns="" xmlns:p14="http://schemas.microsoft.com/office/powerpoint/2010/main" val="8448645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spcBef>
                <a:spcPts val="1200"/>
              </a:spcBef>
            </a:pPr>
            <a:r>
              <a:rPr lang="en-AU" b="1" dirty="0"/>
              <a:t>“Solvency Resolution”</a:t>
            </a:r>
            <a:r>
              <a:rPr lang="en-AU" dirty="0"/>
              <a:t> means a resolution by the Directors of a Company as to whether or not, in their opinion, there are reasonable grounds to believe that the Company will be able to pay its debts as and when they become due and payable;</a:t>
            </a:r>
            <a:endParaRPr lang="en-GB" dirty="0"/>
          </a:p>
          <a:p>
            <a:pPr>
              <a:spcBef>
                <a:spcPts val="1200"/>
              </a:spcBef>
            </a:pPr>
            <a:r>
              <a:rPr lang="en-AU" b="1" dirty="0" smtClean="0"/>
              <a:t>“</a:t>
            </a:r>
            <a:r>
              <a:rPr lang="en-AU" b="1" dirty="0"/>
              <a:t>Solvent”</a:t>
            </a:r>
            <a:r>
              <a:rPr lang="en-AU" dirty="0"/>
              <a:t> in relation to a person, means if, and only if, the person is able to pay all the person’s debts, as and when they become due and payable, and </a:t>
            </a:r>
            <a:r>
              <a:rPr lang="en-AU" b="1" dirty="0"/>
              <a:t>“Solvency”</a:t>
            </a:r>
            <a:r>
              <a:rPr lang="en-AU" dirty="0"/>
              <a:t> has the related meaning;</a:t>
            </a:r>
            <a:endParaRPr lang="en-GB" dirty="0"/>
          </a:p>
          <a:p>
            <a:endParaRPr lang="en-GB" dirty="0"/>
          </a:p>
        </p:txBody>
      </p:sp>
      <p:sp>
        <p:nvSpPr>
          <p:cNvPr id="2" name="Title 1"/>
          <p:cNvSpPr>
            <a:spLocks noGrp="1"/>
          </p:cNvSpPr>
          <p:nvPr>
            <p:ph type="title"/>
          </p:nvPr>
        </p:nvSpPr>
        <p:spPr/>
        <p:txBody>
          <a:bodyPr/>
          <a:lstStyle/>
          <a:p>
            <a:pPr algn="ctr"/>
            <a:r>
              <a:rPr lang="en-US" dirty="0" smtClean="0"/>
              <a:t>Solvency</a:t>
            </a:r>
            <a:endParaRPr lang="en-GB" dirty="0"/>
          </a:p>
        </p:txBody>
      </p:sp>
    </p:spTree>
    <p:extLst>
      <p:ext uri="{BB962C8B-B14F-4D97-AF65-F5344CB8AC3E}">
        <p14:creationId xmlns="" xmlns:p14="http://schemas.microsoft.com/office/powerpoint/2010/main" val="18183207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AU" b="1" dirty="0" smtClean="0"/>
              <a:t>“Affairs”</a:t>
            </a:r>
          </a:p>
          <a:p>
            <a:r>
              <a:rPr lang="en-AU" b="1" dirty="0" smtClean="0"/>
              <a:t>“Associate”</a:t>
            </a:r>
          </a:p>
          <a:p>
            <a:pPr lvl="1"/>
            <a:r>
              <a:rPr lang="en-AU" b="1" dirty="0"/>
              <a:t>“Associate”</a:t>
            </a:r>
            <a:r>
              <a:rPr lang="en-AU" dirty="0"/>
              <a:t> means, in relation to a person or body corporate, any other person or body corporate who or which is controlled by, or which a reasonable person would consider likely to be controlled by, the first named person or body corporate, or to act in concert with that first named person or body corporate, and </a:t>
            </a:r>
            <a:r>
              <a:rPr lang="en-AU" b="1" dirty="0"/>
              <a:t>“Control”</a:t>
            </a:r>
            <a:r>
              <a:rPr lang="en-AU" dirty="0"/>
              <a:t> as it relates to a body corporate means Control as defined in this section;</a:t>
            </a:r>
            <a:endParaRPr lang="en-GB" dirty="0"/>
          </a:p>
          <a:p>
            <a:endParaRPr lang="en-US" dirty="0" smtClean="0"/>
          </a:p>
          <a:p>
            <a:endParaRPr lang="en-GB" dirty="0"/>
          </a:p>
        </p:txBody>
      </p:sp>
      <p:sp>
        <p:nvSpPr>
          <p:cNvPr id="2" name="Title 1"/>
          <p:cNvSpPr>
            <a:spLocks noGrp="1"/>
          </p:cNvSpPr>
          <p:nvPr>
            <p:ph type="title"/>
          </p:nvPr>
        </p:nvSpPr>
        <p:spPr/>
        <p:txBody>
          <a:bodyPr/>
          <a:lstStyle/>
          <a:p>
            <a:pPr algn="ctr"/>
            <a:r>
              <a:rPr lang="en-US" dirty="0" smtClean="0"/>
              <a:t>Other Definitions</a:t>
            </a:r>
            <a:endParaRPr lang="en-GB" dirty="0"/>
          </a:p>
        </p:txBody>
      </p:sp>
    </p:spTree>
    <p:extLst>
      <p:ext uri="{BB962C8B-B14F-4D97-AF65-F5344CB8AC3E}">
        <p14:creationId xmlns="" xmlns:p14="http://schemas.microsoft.com/office/powerpoint/2010/main" val="39530335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1200"/>
              </a:spcBef>
            </a:pPr>
            <a:r>
              <a:rPr lang="en-US" dirty="0" smtClean="0"/>
              <a:t>“Related Body Corporate”</a:t>
            </a:r>
          </a:p>
          <a:p>
            <a:pPr lvl="1">
              <a:spcBef>
                <a:spcPts val="1200"/>
              </a:spcBef>
            </a:pPr>
            <a:r>
              <a:rPr lang="en-US" dirty="0"/>
              <a:t>Where a Company is a—</a:t>
            </a:r>
          </a:p>
          <a:p>
            <a:pPr marL="630936" lvl="2" indent="0">
              <a:spcBef>
                <a:spcPts val="1200"/>
              </a:spcBef>
              <a:buNone/>
            </a:pPr>
            <a:r>
              <a:rPr lang="en-US" dirty="0"/>
              <a:t>(a) </a:t>
            </a:r>
            <a:r>
              <a:rPr lang="en-US" dirty="0" smtClean="0"/>
              <a:t>Holding </a:t>
            </a:r>
            <a:r>
              <a:rPr lang="en-US" dirty="0"/>
              <a:t>Company of another Company;</a:t>
            </a:r>
          </a:p>
          <a:p>
            <a:pPr marL="630936" lvl="2" indent="0">
              <a:spcBef>
                <a:spcPts val="1200"/>
              </a:spcBef>
              <a:buNone/>
            </a:pPr>
            <a:r>
              <a:rPr lang="en-US" dirty="0"/>
              <a:t>(</a:t>
            </a:r>
            <a:r>
              <a:rPr lang="en-US" dirty="0" smtClean="0"/>
              <a:t>b) Subsidiary </a:t>
            </a:r>
            <a:r>
              <a:rPr lang="en-US" dirty="0"/>
              <a:t>of another Company; or</a:t>
            </a:r>
          </a:p>
          <a:p>
            <a:pPr marL="630936" lvl="2" indent="0">
              <a:spcBef>
                <a:spcPts val="1200"/>
              </a:spcBef>
              <a:buNone/>
            </a:pPr>
            <a:r>
              <a:rPr lang="en-US" dirty="0"/>
              <a:t>(</a:t>
            </a:r>
            <a:r>
              <a:rPr lang="en-US" dirty="0" smtClean="0"/>
              <a:t>c) Subsidiary </a:t>
            </a:r>
            <a:r>
              <a:rPr lang="en-US" dirty="0"/>
              <a:t>of a Holding Company of another Company,</a:t>
            </a:r>
          </a:p>
          <a:p>
            <a:pPr marL="630936" lvl="2" indent="0">
              <a:spcBef>
                <a:spcPts val="1200"/>
              </a:spcBef>
              <a:buNone/>
            </a:pPr>
            <a:r>
              <a:rPr lang="en-US" dirty="0"/>
              <a:t>the first-mentioned Company and the other Company are related to each other.</a:t>
            </a:r>
          </a:p>
          <a:p>
            <a:pPr>
              <a:spcBef>
                <a:spcPts val="1200"/>
              </a:spcBef>
            </a:pPr>
            <a:r>
              <a:rPr lang="en-US" dirty="0" smtClean="0"/>
              <a:t>“Special Resolution”</a:t>
            </a:r>
          </a:p>
          <a:p>
            <a:endParaRPr lang="en-GB" dirty="0"/>
          </a:p>
        </p:txBody>
      </p:sp>
      <p:sp>
        <p:nvSpPr>
          <p:cNvPr id="2" name="Title 1"/>
          <p:cNvSpPr>
            <a:spLocks noGrp="1"/>
          </p:cNvSpPr>
          <p:nvPr>
            <p:ph type="title"/>
          </p:nvPr>
        </p:nvSpPr>
        <p:spPr/>
        <p:txBody>
          <a:bodyPr/>
          <a:lstStyle/>
          <a:p>
            <a:r>
              <a:rPr lang="en-US" dirty="0" smtClean="0"/>
              <a:t>Other Definitions</a:t>
            </a:r>
            <a:endParaRPr lang="en-GB" dirty="0"/>
          </a:p>
        </p:txBody>
      </p:sp>
    </p:spTree>
    <p:extLst>
      <p:ext uri="{BB962C8B-B14F-4D97-AF65-F5344CB8AC3E}">
        <p14:creationId xmlns="" xmlns:p14="http://schemas.microsoft.com/office/powerpoint/2010/main" val="40406056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1829761"/>
          </a:xfrm>
        </p:spPr>
        <p:txBody>
          <a:bodyPr/>
          <a:lstStyle/>
          <a:p>
            <a:pPr algn="ctr"/>
            <a:endParaRPr lang="en-GB" b="1" dirty="0"/>
          </a:p>
        </p:txBody>
      </p:sp>
      <p:sp>
        <p:nvSpPr>
          <p:cNvPr id="3" name="Subtitle 2"/>
          <p:cNvSpPr>
            <a:spLocks noGrp="1"/>
          </p:cNvSpPr>
          <p:nvPr>
            <p:ph type="subTitle" idx="1"/>
          </p:nvPr>
        </p:nvSpPr>
        <p:spPr/>
        <p:txBody>
          <a:bodyPr>
            <a:normAutofit fontScale="92500" lnSpcReduction="10000"/>
          </a:bodyPr>
          <a:lstStyle/>
          <a:p>
            <a:r>
              <a:rPr lang="en-US" b="1" dirty="0" smtClean="0"/>
              <a:t>Tracey Wong</a:t>
            </a:r>
            <a:br>
              <a:rPr lang="en-US" b="1" dirty="0" smtClean="0"/>
            </a:br>
            <a:r>
              <a:rPr lang="en-US" b="1" dirty="0" smtClean="0"/>
              <a:t>Consultant</a:t>
            </a:r>
            <a:br>
              <a:rPr lang="en-US" b="1" dirty="0" smtClean="0"/>
            </a:br>
            <a:r>
              <a:rPr lang="en-US" b="1" dirty="0" smtClean="0"/>
              <a:t>Office of the Attorney-General</a:t>
            </a:r>
            <a:endParaRPr lang="en-GB" b="1" dirty="0"/>
          </a:p>
        </p:txBody>
      </p:sp>
    </p:spTree>
    <p:extLst>
      <p:ext uri="{BB962C8B-B14F-4D97-AF65-F5344CB8AC3E}">
        <p14:creationId xmlns="" xmlns:p14="http://schemas.microsoft.com/office/powerpoint/2010/main" val="1249375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b="1" dirty="0"/>
              <a:t>Origins of company law </a:t>
            </a:r>
          </a:p>
          <a:p>
            <a:pPr>
              <a:spcBef>
                <a:spcPts val="1200"/>
              </a:spcBef>
            </a:pPr>
            <a:r>
              <a:rPr lang="en-US" b="1" dirty="0"/>
              <a:t>Regulation of companies</a:t>
            </a:r>
          </a:p>
          <a:p>
            <a:pPr>
              <a:spcBef>
                <a:spcPts val="1200"/>
              </a:spcBef>
            </a:pPr>
            <a:r>
              <a:rPr lang="en-US" b="1" dirty="0"/>
              <a:t>Incorporation of companies and the corporate veil</a:t>
            </a:r>
          </a:p>
          <a:p>
            <a:pPr>
              <a:spcBef>
                <a:spcPts val="1200"/>
              </a:spcBef>
            </a:pPr>
            <a:r>
              <a:rPr lang="en-US" b="1" dirty="0"/>
              <a:t>Formation of companies</a:t>
            </a:r>
          </a:p>
          <a:p>
            <a:pPr>
              <a:spcBef>
                <a:spcPts val="1200"/>
              </a:spcBef>
            </a:pPr>
            <a:r>
              <a:rPr lang="en-US" b="1" dirty="0"/>
              <a:t>Transitional provisions</a:t>
            </a:r>
          </a:p>
          <a:p>
            <a:pPr>
              <a:spcBef>
                <a:spcPts val="1200"/>
              </a:spcBef>
            </a:pPr>
            <a:r>
              <a:rPr lang="en-US" b="1" dirty="0"/>
              <a:t>Overview of selected definitions</a:t>
            </a:r>
          </a:p>
          <a:p>
            <a:endParaRPr lang="en-GB" b="1" dirty="0"/>
          </a:p>
        </p:txBody>
      </p:sp>
      <p:sp>
        <p:nvSpPr>
          <p:cNvPr id="3" name="Title 2"/>
          <p:cNvSpPr>
            <a:spLocks noGrp="1"/>
          </p:cNvSpPr>
          <p:nvPr>
            <p:ph type="title"/>
          </p:nvPr>
        </p:nvSpPr>
        <p:spPr/>
        <p:txBody>
          <a:bodyPr/>
          <a:lstStyle/>
          <a:p>
            <a:pPr algn="ctr"/>
            <a:r>
              <a:rPr lang="en-US" b="1" dirty="0"/>
              <a:t>Overview</a:t>
            </a:r>
            <a:endParaRPr lang="en-GB" b="1" dirty="0"/>
          </a:p>
        </p:txBody>
      </p:sp>
    </p:spTree>
    <p:extLst>
      <p:ext uri="{BB962C8B-B14F-4D97-AF65-F5344CB8AC3E}">
        <p14:creationId xmlns="" xmlns:p14="http://schemas.microsoft.com/office/powerpoint/2010/main" val="3768654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dirty="0" smtClean="0"/>
              <a:t>The </a:t>
            </a:r>
            <a:r>
              <a:rPr lang="en-US" dirty="0"/>
              <a:t>company is a separate legal entity </a:t>
            </a:r>
            <a:endParaRPr lang="en-US" dirty="0" smtClean="0"/>
          </a:p>
          <a:p>
            <a:pPr>
              <a:spcBef>
                <a:spcPts val="1200"/>
              </a:spcBef>
            </a:pPr>
            <a:r>
              <a:rPr lang="en-US" dirty="0" smtClean="0"/>
              <a:t>Liability </a:t>
            </a:r>
            <a:r>
              <a:rPr lang="en-US" dirty="0"/>
              <a:t>is </a:t>
            </a:r>
            <a:r>
              <a:rPr lang="en-US" dirty="0" smtClean="0"/>
              <a:t>limited</a:t>
            </a:r>
            <a:endParaRPr lang="en-US" dirty="0"/>
          </a:p>
          <a:p>
            <a:pPr>
              <a:spcBef>
                <a:spcPts val="1200"/>
              </a:spcBef>
            </a:pPr>
            <a:r>
              <a:rPr lang="en-US" dirty="0" smtClean="0"/>
              <a:t>Ability </a:t>
            </a:r>
            <a:r>
              <a:rPr lang="en-US" dirty="0"/>
              <a:t>to sue and be </a:t>
            </a:r>
            <a:r>
              <a:rPr lang="en-US" dirty="0" smtClean="0"/>
              <a:t>sued</a:t>
            </a:r>
            <a:endParaRPr lang="en-US" dirty="0"/>
          </a:p>
          <a:p>
            <a:pPr>
              <a:spcBef>
                <a:spcPts val="1200"/>
              </a:spcBef>
            </a:pPr>
            <a:r>
              <a:rPr lang="en-US" dirty="0" smtClean="0"/>
              <a:t>Interests </a:t>
            </a:r>
            <a:r>
              <a:rPr lang="en-US" dirty="0"/>
              <a:t>in the company can be transferred </a:t>
            </a:r>
          </a:p>
        </p:txBody>
      </p:sp>
      <p:sp>
        <p:nvSpPr>
          <p:cNvPr id="3" name="Title 2"/>
          <p:cNvSpPr>
            <a:spLocks noGrp="1"/>
          </p:cNvSpPr>
          <p:nvPr>
            <p:ph type="title"/>
          </p:nvPr>
        </p:nvSpPr>
        <p:spPr/>
        <p:txBody>
          <a:bodyPr/>
          <a:lstStyle/>
          <a:p>
            <a:pPr algn="ctr"/>
            <a:r>
              <a:rPr lang="en-US" dirty="0" smtClean="0"/>
              <a:t>Companies</a:t>
            </a:r>
            <a:endParaRPr lang="en-GB" dirty="0"/>
          </a:p>
        </p:txBody>
      </p:sp>
    </p:spTree>
    <p:extLst>
      <p:ext uri="{BB962C8B-B14F-4D97-AF65-F5344CB8AC3E}">
        <p14:creationId xmlns="" xmlns:p14="http://schemas.microsoft.com/office/powerpoint/2010/main" val="1487791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109728" indent="0">
              <a:lnSpc>
                <a:spcPct val="120000"/>
              </a:lnSpc>
              <a:spcBef>
                <a:spcPts val="0"/>
              </a:spcBef>
              <a:buNone/>
            </a:pPr>
            <a:r>
              <a:rPr lang="en-US" dirty="0" smtClean="0"/>
              <a:t>A Company also has all the powers of a Company, including the power to—</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(a)   issue, buy back or cancel Shares in the Company;</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(b)   issue or cancel Debentures, despite any rule of law or equity to the contrary, this power includes a power to issue Debentures that are irredeemable, redeemable only if a contingency, however remote, occurs, or redeemable only at the end of a period, however long;</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(c)   grant or cancel options over unissued Shares in the Company;</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(d)   give security by charging uncalled capital;</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(e)   grant a Charge over the Company’s Property;</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(f)    arrange for the Company to be registered or recognised as a Company in any place outside Fiji;</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(g)   distribute any of the Company’s Property among the Members, in kind or otherwise, including on a winding up; and</a:t>
            </a:r>
          </a:p>
          <a:p>
            <a:pPr marL="109728" indent="0">
              <a:lnSpc>
                <a:spcPct val="120000"/>
              </a:lnSpc>
              <a:spcBef>
                <a:spcPts val="0"/>
              </a:spcBef>
              <a:buNone/>
            </a:pPr>
            <a:endParaRPr lang="en-US" dirty="0" smtClean="0"/>
          </a:p>
          <a:p>
            <a:pPr marL="109728" indent="0">
              <a:lnSpc>
                <a:spcPct val="120000"/>
              </a:lnSpc>
              <a:spcBef>
                <a:spcPts val="0"/>
              </a:spcBef>
              <a:buNone/>
            </a:pPr>
            <a:r>
              <a:rPr lang="en-US" dirty="0" smtClean="0"/>
              <a:t>(h)   do anything that it is authorised to do by any other law, including a law of a foreign country.</a:t>
            </a:r>
          </a:p>
          <a:p>
            <a:endParaRPr lang="en-GB" dirty="0"/>
          </a:p>
        </p:txBody>
      </p:sp>
      <p:sp>
        <p:nvSpPr>
          <p:cNvPr id="2" name="Title 1"/>
          <p:cNvSpPr>
            <a:spLocks noGrp="1"/>
          </p:cNvSpPr>
          <p:nvPr>
            <p:ph type="title"/>
          </p:nvPr>
        </p:nvSpPr>
        <p:spPr/>
        <p:txBody>
          <a:bodyPr/>
          <a:lstStyle/>
          <a:p>
            <a:pPr algn="ctr"/>
            <a:r>
              <a:rPr lang="en-US" dirty="0" smtClean="0"/>
              <a:t>Why do we have company law?</a:t>
            </a:r>
            <a:endParaRPr lang="en-GB" dirty="0"/>
          </a:p>
        </p:txBody>
      </p:sp>
    </p:spTree>
    <p:extLst>
      <p:ext uri="{BB962C8B-B14F-4D97-AF65-F5344CB8AC3E}">
        <p14:creationId xmlns="" xmlns:p14="http://schemas.microsoft.com/office/powerpoint/2010/main" val="33995111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provide information</a:t>
            </a:r>
          </a:p>
          <a:p>
            <a:endParaRPr lang="en-US" dirty="0" smtClean="0"/>
          </a:p>
          <a:p>
            <a:r>
              <a:rPr lang="en-US" dirty="0" smtClean="0"/>
              <a:t>To set standards</a:t>
            </a:r>
          </a:p>
          <a:p>
            <a:endParaRPr lang="en-US" dirty="0"/>
          </a:p>
          <a:p>
            <a:r>
              <a:rPr lang="en-US" dirty="0" smtClean="0"/>
              <a:t>Protect the public</a:t>
            </a:r>
            <a:endParaRPr lang="en-GB" dirty="0"/>
          </a:p>
        </p:txBody>
      </p:sp>
      <p:sp>
        <p:nvSpPr>
          <p:cNvPr id="2" name="Title 1"/>
          <p:cNvSpPr>
            <a:spLocks noGrp="1"/>
          </p:cNvSpPr>
          <p:nvPr>
            <p:ph type="title"/>
          </p:nvPr>
        </p:nvSpPr>
        <p:spPr/>
        <p:txBody>
          <a:bodyPr/>
          <a:lstStyle/>
          <a:p>
            <a:pPr algn="ctr"/>
            <a:r>
              <a:rPr lang="en-US" dirty="0" smtClean="0"/>
              <a:t>Regulation of Companies</a:t>
            </a:r>
            <a:endParaRPr lang="en-GB" dirty="0"/>
          </a:p>
        </p:txBody>
      </p:sp>
    </p:spTree>
    <p:extLst>
      <p:ext uri="{BB962C8B-B14F-4D97-AF65-F5344CB8AC3E}">
        <p14:creationId xmlns="" xmlns:p14="http://schemas.microsoft.com/office/powerpoint/2010/main" val="28672133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dirty="0"/>
              <a:t>Companies Act (Cap. 247</a:t>
            </a:r>
            <a:r>
              <a:rPr lang="en-US" dirty="0" smtClean="0"/>
              <a:t>)</a:t>
            </a:r>
            <a:endParaRPr lang="en-US" dirty="0"/>
          </a:p>
          <a:p>
            <a:pPr>
              <a:spcBef>
                <a:spcPts val="1200"/>
              </a:spcBef>
            </a:pPr>
            <a:r>
              <a:rPr lang="en-US" dirty="0" smtClean="0"/>
              <a:t>Capital </a:t>
            </a:r>
            <a:r>
              <a:rPr lang="en-US" dirty="0"/>
              <a:t>Markets Decree </a:t>
            </a:r>
            <a:r>
              <a:rPr lang="en-US" dirty="0" smtClean="0"/>
              <a:t>2009</a:t>
            </a:r>
            <a:endParaRPr lang="en-US" dirty="0"/>
          </a:p>
          <a:p>
            <a:pPr>
              <a:spcBef>
                <a:spcPts val="1200"/>
              </a:spcBef>
            </a:pPr>
            <a:r>
              <a:rPr lang="en-US" dirty="0" smtClean="0"/>
              <a:t>Unit </a:t>
            </a:r>
            <a:r>
              <a:rPr lang="en-US" dirty="0"/>
              <a:t>Trusts Act (Cap. 228</a:t>
            </a:r>
            <a:r>
              <a:rPr lang="en-US" dirty="0" smtClean="0"/>
              <a:t>)</a:t>
            </a:r>
            <a:endParaRPr lang="en-US" dirty="0"/>
          </a:p>
          <a:p>
            <a:pPr>
              <a:spcBef>
                <a:spcPts val="1200"/>
              </a:spcBef>
            </a:pPr>
            <a:r>
              <a:rPr lang="en-US" dirty="0" smtClean="0"/>
              <a:t>Registration </a:t>
            </a:r>
            <a:r>
              <a:rPr lang="en-US" dirty="0"/>
              <a:t>of Business Names Act (Cap. 249</a:t>
            </a:r>
            <a:r>
              <a:rPr lang="en-US" dirty="0" smtClean="0"/>
              <a:t>)</a:t>
            </a:r>
            <a:endParaRPr lang="en-US" dirty="0"/>
          </a:p>
          <a:p>
            <a:endParaRPr lang="en-GB" dirty="0"/>
          </a:p>
        </p:txBody>
      </p:sp>
      <p:sp>
        <p:nvSpPr>
          <p:cNvPr id="3" name="Title 2"/>
          <p:cNvSpPr>
            <a:spLocks noGrp="1"/>
          </p:cNvSpPr>
          <p:nvPr>
            <p:ph type="title"/>
          </p:nvPr>
        </p:nvSpPr>
        <p:spPr/>
        <p:txBody>
          <a:bodyPr/>
          <a:lstStyle/>
          <a:p>
            <a:pPr algn="ctr"/>
            <a:r>
              <a:rPr lang="en-US" dirty="0" smtClean="0"/>
              <a:t>Current law</a:t>
            </a:r>
            <a:endParaRPr lang="en-GB" dirty="0"/>
          </a:p>
        </p:txBody>
      </p:sp>
    </p:spTree>
    <p:extLst>
      <p:ext uri="{BB962C8B-B14F-4D97-AF65-F5344CB8AC3E}">
        <p14:creationId xmlns="" xmlns:p14="http://schemas.microsoft.com/office/powerpoint/2010/main" val="126493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1200"/>
              </a:spcBef>
            </a:pPr>
            <a:r>
              <a:rPr lang="en-US" dirty="0" smtClean="0"/>
              <a:t>Separate legal entity</a:t>
            </a:r>
          </a:p>
          <a:p>
            <a:pPr>
              <a:spcBef>
                <a:spcPts val="1200"/>
              </a:spcBef>
            </a:pPr>
            <a:r>
              <a:rPr lang="en-US" dirty="0" smtClean="0"/>
              <a:t>Corporate veil</a:t>
            </a:r>
          </a:p>
          <a:p>
            <a:pPr lvl="1">
              <a:spcBef>
                <a:spcPts val="1200"/>
              </a:spcBef>
            </a:pPr>
            <a:r>
              <a:rPr lang="en-US" dirty="0" smtClean="0"/>
              <a:t>Fraud</a:t>
            </a:r>
          </a:p>
          <a:p>
            <a:pPr lvl="1">
              <a:spcBef>
                <a:spcPts val="1200"/>
              </a:spcBef>
            </a:pPr>
            <a:r>
              <a:rPr lang="en-US" dirty="0" smtClean="0"/>
              <a:t>Purposes of avoiding legal obligations</a:t>
            </a:r>
          </a:p>
          <a:p>
            <a:pPr lvl="1">
              <a:spcBef>
                <a:spcPts val="1200"/>
              </a:spcBef>
            </a:pPr>
            <a:r>
              <a:rPr lang="en-US" dirty="0" smtClean="0"/>
              <a:t>Agency</a:t>
            </a:r>
          </a:p>
          <a:p>
            <a:pPr lvl="1">
              <a:spcBef>
                <a:spcPts val="1200"/>
              </a:spcBef>
            </a:pPr>
            <a:r>
              <a:rPr lang="en-US" dirty="0" smtClean="0"/>
              <a:t>Legislation</a:t>
            </a:r>
            <a:endParaRPr lang="en-GB" dirty="0"/>
          </a:p>
        </p:txBody>
      </p:sp>
      <p:sp>
        <p:nvSpPr>
          <p:cNvPr id="2" name="Title 1"/>
          <p:cNvSpPr>
            <a:spLocks noGrp="1"/>
          </p:cNvSpPr>
          <p:nvPr>
            <p:ph type="title"/>
          </p:nvPr>
        </p:nvSpPr>
        <p:spPr/>
        <p:txBody>
          <a:bodyPr/>
          <a:lstStyle/>
          <a:p>
            <a:pPr algn="ctr"/>
            <a:r>
              <a:rPr lang="en-US" dirty="0" smtClean="0"/>
              <a:t>Incorporation of Companies</a:t>
            </a:r>
            <a:endParaRPr lang="en-GB" dirty="0"/>
          </a:p>
        </p:txBody>
      </p:sp>
    </p:spTree>
    <p:extLst>
      <p:ext uri="{BB962C8B-B14F-4D97-AF65-F5344CB8AC3E}">
        <p14:creationId xmlns="" xmlns:p14="http://schemas.microsoft.com/office/powerpoint/2010/main" val="26691348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1200"/>
              </a:spcBef>
            </a:pPr>
            <a:r>
              <a:rPr lang="en-US" dirty="0"/>
              <a:t>Members</a:t>
            </a:r>
          </a:p>
          <a:p>
            <a:pPr>
              <a:spcBef>
                <a:spcPts val="1200"/>
              </a:spcBef>
            </a:pPr>
            <a:r>
              <a:rPr lang="en-US" dirty="0"/>
              <a:t>Type of company</a:t>
            </a:r>
          </a:p>
          <a:p>
            <a:pPr>
              <a:spcBef>
                <a:spcPts val="1200"/>
              </a:spcBef>
            </a:pPr>
            <a:r>
              <a:rPr lang="en-US" dirty="0" smtClean="0"/>
              <a:t>Directors</a:t>
            </a:r>
          </a:p>
          <a:p>
            <a:pPr>
              <a:spcBef>
                <a:spcPts val="1200"/>
              </a:spcBef>
            </a:pPr>
            <a:r>
              <a:rPr lang="en-US" dirty="0" smtClean="0"/>
              <a:t>Secretary</a:t>
            </a:r>
          </a:p>
          <a:p>
            <a:pPr>
              <a:spcBef>
                <a:spcPts val="1200"/>
              </a:spcBef>
            </a:pPr>
            <a:r>
              <a:rPr lang="en-US" dirty="0" smtClean="0"/>
              <a:t>Registered Office</a:t>
            </a:r>
          </a:p>
          <a:p>
            <a:pPr>
              <a:spcBef>
                <a:spcPts val="1200"/>
              </a:spcBef>
            </a:pPr>
            <a:r>
              <a:rPr lang="en-US" dirty="0" smtClean="0"/>
              <a:t>Place of Business</a:t>
            </a:r>
          </a:p>
          <a:p>
            <a:pPr>
              <a:spcBef>
                <a:spcPts val="1200"/>
              </a:spcBef>
            </a:pPr>
            <a:r>
              <a:rPr lang="en-US" dirty="0" smtClean="0"/>
              <a:t>Articles of Association</a:t>
            </a:r>
            <a:endParaRPr lang="en-GB" dirty="0"/>
          </a:p>
        </p:txBody>
      </p:sp>
      <p:sp>
        <p:nvSpPr>
          <p:cNvPr id="2" name="Title 1"/>
          <p:cNvSpPr>
            <a:spLocks noGrp="1"/>
          </p:cNvSpPr>
          <p:nvPr>
            <p:ph type="title"/>
          </p:nvPr>
        </p:nvSpPr>
        <p:spPr/>
        <p:txBody>
          <a:bodyPr/>
          <a:lstStyle/>
          <a:p>
            <a:r>
              <a:rPr lang="en-US" dirty="0" smtClean="0"/>
              <a:t>Process of forming a Company</a:t>
            </a:r>
            <a:endParaRPr lang="en-GB" dirty="0"/>
          </a:p>
        </p:txBody>
      </p:sp>
    </p:spTree>
    <p:extLst>
      <p:ext uri="{BB962C8B-B14F-4D97-AF65-F5344CB8AC3E}">
        <p14:creationId xmlns="" xmlns:p14="http://schemas.microsoft.com/office/powerpoint/2010/main" val="3467798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784204431"/>
              </p:ext>
            </p:extLst>
          </p:nvPr>
        </p:nvGraphicFramePr>
        <p:xfrm>
          <a:off x="539552" y="588104"/>
          <a:ext cx="8229600" cy="4668520"/>
        </p:xfrm>
        <a:graphic>
          <a:graphicData uri="http://schemas.openxmlformats.org/drawingml/2006/table">
            <a:tbl>
              <a:tblPr firstRow="1" bandRow="1">
                <a:tableStyleId>{5C22544A-7EE6-4342-B048-85BDC9FD1C3A}</a:tableStyleId>
              </a:tblPr>
              <a:tblGrid>
                <a:gridCol w="1440160"/>
                <a:gridCol w="3528392"/>
                <a:gridCol w="3261048"/>
              </a:tblGrid>
              <a:tr h="370840">
                <a:tc>
                  <a:txBody>
                    <a:bodyPr/>
                    <a:lstStyle/>
                    <a:p>
                      <a:endParaRPr lang="en-GB" b="1" dirty="0"/>
                    </a:p>
                  </a:txBody>
                  <a:tcPr/>
                </a:tc>
                <a:tc>
                  <a:txBody>
                    <a:bodyPr/>
                    <a:lstStyle/>
                    <a:p>
                      <a:r>
                        <a:rPr lang="en-US" b="1" dirty="0" smtClean="0"/>
                        <a:t>Companies</a:t>
                      </a:r>
                      <a:r>
                        <a:rPr lang="en-US" b="1" baseline="0" dirty="0" smtClean="0"/>
                        <a:t> Act (Cap. 247)</a:t>
                      </a:r>
                      <a:endParaRPr lang="en-GB" b="1" dirty="0"/>
                    </a:p>
                  </a:txBody>
                  <a:tcPr/>
                </a:tc>
                <a:tc>
                  <a:txBody>
                    <a:bodyPr/>
                    <a:lstStyle/>
                    <a:p>
                      <a:r>
                        <a:rPr lang="en-US" b="1" dirty="0" smtClean="0"/>
                        <a:t>Companies Act 2015</a:t>
                      </a:r>
                      <a:endParaRPr lang="en-GB" b="1" dirty="0"/>
                    </a:p>
                  </a:txBody>
                  <a:tcPr/>
                </a:tc>
              </a:tr>
              <a:tr h="370840">
                <a:tc>
                  <a:txBody>
                    <a:bodyPr/>
                    <a:lstStyle/>
                    <a:p>
                      <a:r>
                        <a:rPr lang="en-US" b="1" dirty="0" smtClean="0"/>
                        <a:t>Members</a:t>
                      </a:r>
                      <a:endParaRPr lang="en-GB" b="1"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t>Private company – 2 members </a:t>
                      </a:r>
                      <a:endParaRPr lang="en-GB" b="1" dirty="0" smtClean="0"/>
                    </a:p>
                    <a:p>
                      <a:pPr marL="285750" indent="-285750">
                        <a:buFont typeface="Arial" pitchFamily="34" charset="0"/>
                        <a:buChar char="•"/>
                      </a:pPr>
                      <a:r>
                        <a:rPr lang="en-US" b="1" dirty="0" smtClean="0"/>
                        <a:t>Other</a:t>
                      </a:r>
                      <a:r>
                        <a:rPr lang="en-US" b="1" baseline="0" dirty="0" smtClean="0"/>
                        <a:t> </a:t>
                      </a:r>
                      <a:r>
                        <a:rPr lang="en-US" b="1" dirty="0" smtClean="0"/>
                        <a:t>– 7 members</a:t>
                      </a:r>
                    </a:p>
                  </a:txBody>
                  <a:tcPr/>
                </a:tc>
                <a:tc>
                  <a:txBody>
                    <a:bodyPr/>
                    <a:lstStyle/>
                    <a:p>
                      <a:pPr marL="285750" indent="-285750">
                        <a:buFont typeface="Arial" pitchFamily="34" charset="0"/>
                        <a:buChar char="•"/>
                      </a:pPr>
                      <a:r>
                        <a:rPr lang="en-US" b="1" dirty="0" smtClean="0"/>
                        <a:t>1 member</a:t>
                      </a:r>
                      <a:endParaRPr lang="en-GB" b="1" dirty="0"/>
                    </a:p>
                  </a:txBody>
                  <a:tcPr/>
                </a:tc>
              </a:tr>
              <a:tr h="370840">
                <a:tc>
                  <a:txBody>
                    <a:bodyPr/>
                    <a:lstStyle/>
                    <a:p>
                      <a:r>
                        <a:rPr lang="en-US" b="1" dirty="0" smtClean="0"/>
                        <a:t>Type</a:t>
                      </a:r>
                      <a:endParaRPr lang="en-GB" b="1" dirty="0"/>
                    </a:p>
                  </a:txBody>
                  <a:tcPr/>
                </a:tc>
                <a:tc>
                  <a:txBody>
                    <a:bodyPr/>
                    <a:lstStyle/>
                    <a:p>
                      <a:pPr marL="285750" indent="-285750">
                        <a:buFont typeface="Arial" pitchFamily="34" charset="0"/>
                        <a:buChar char="•"/>
                      </a:pPr>
                      <a:r>
                        <a:rPr lang="en-US" b="1" dirty="0" smtClean="0"/>
                        <a:t>Company limited by</a:t>
                      </a:r>
                      <a:r>
                        <a:rPr lang="en-US" b="1" baseline="0" dirty="0" smtClean="0"/>
                        <a:t> shares – private or public</a:t>
                      </a:r>
                    </a:p>
                    <a:p>
                      <a:pPr marL="285750" indent="-285750">
                        <a:buFont typeface="Arial" pitchFamily="34" charset="0"/>
                        <a:buChar char="•"/>
                      </a:pPr>
                      <a:r>
                        <a:rPr lang="en-US" b="1" baseline="0" dirty="0" smtClean="0"/>
                        <a:t>Company limited by guarantee</a:t>
                      </a:r>
                    </a:p>
                    <a:p>
                      <a:pPr marL="285750" indent="-285750">
                        <a:buFont typeface="Arial" pitchFamily="34" charset="0"/>
                        <a:buChar char="•"/>
                      </a:pPr>
                      <a:r>
                        <a:rPr lang="en-US" b="1" baseline="0" dirty="0" smtClean="0"/>
                        <a:t>Unlimited liability companies</a:t>
                      </a:r>
                      <a:endParaRPr lang="en-GB" b="1" dirty="0"/>
                    </a:p>
                  </a:txBody>
                  <a:tcPr/>
                </a:tc>
                <a:tc>
                  <a:txBody>
                    <a:bodyPr/>
                    <a:lstStyle/>
                    <a:p>
                      <a:pPr marL="285750" indent="-285750">
                        <a:buFont typeface="Arial" pitchFamily="34" charset="0"/>
                        <a:buChar char="•"/>
                      </a:pPr>
                      <a:r>
                        <a:rPr lang="en-US" b="1" dirty="0" smtClean="0"/>
                        <a:t>Private company (limited by shares)</a:t>
                      </a:r>
                    </a:p>
                    <a:p>
                      <a:pPr marL="285750" indent="-285750">
                        <a:buFont typeface="Arial" pitchFamily="34" charset="0"/>
                        <a:buChar char="•"/>
                      </a:pPr>
                      <a:r>
                        <a:rPr lang="en-US" b="1" dirty="0" smtClean="0"/>
                        <a:t>Public</a:t>
                      </a:r>
                      <a:r>
                        <a:rPr lang="en-US" b="1" baseline="0" dirty="0" smtClean="0"/>
                        <a:t> company </a:t>
                      </a:r>
                    </a:p>
                    <a:p>
                      <a:pPr marL="742950" lvl="1" indent="-285750">
                        <a:buFont typeface="Arial" pitchFamily="34" charset="0"/>
                        <a:buChar char="•"/>
                      </a:pPr>
                      <a:r>
                        <a:rPr lang="en-US" b="1" baseline="0" dirty="0" smtClean="0"/>
                        <a:t>Limited by shares</a:t>
                      </a:r>
                    </a:p>
                    <a:p>
                      <a:pPr marL="742950" lvl="1" indent="-285750">
                        <a:buFont typeface="Arial" pitchFamily="34" charset="0"/>
                        <a:buChar char="•"/>
                      </a:pPr>
                      <a:r>
                        <a:rPr lang="en-US" b="1" baseline="0" dirty="0" smtClean="0"/>
                        <a:t>Listed </a:t>
                      </a:r>
                    </a:p>
                    <a:p>
                      <a:pPr marL="742950" lvl="1" indent="-285750">
                        <a:buFont typeface="Arial" pitchFamily="34" charset="0"/>
                        <a:buChar char="•"/>
                      </a:pPr>
                      <a:r>
                        <a:rPr lang="en-US" b="1" baseline="0" dirty="0" smtClean="0"/>
                        <a:t>Limited by shares and guarantee </a:t>
                      </a:r>
                    </a:p>
                    <a:p>
                      <a:pPr marL="742950" lvl="1" indent="-285750">
                        <a:buFont typeface="Arial" pitchFamily="34" charset="0"/>
                        <a:buChar char="•"/>
                      </a:pPr>
                      <a:r>
                        <a:rPr lang="en-US" b="1" baseline="0" dirty="0" smtClean="0"/>
                        <a:t>Limited by guarantee</a:t>
                      </a:r>
                    </a:p>
                    <a:p>
                      <a:pPr marL="742950" lvl="1" indent="-285750">
                        <a:buFont typeface="Arial" pitchFamily="34" charset="0"/>
                        <a:buChar char="•"/>
                      </a:pPr>
                      <a:r>
                        <a:rPr lang="en-US" b="1" baseline="0" dirty="0" smtClean="0"/>
                        <a:t>Unlimited liability</a:t>
                      </a:r>
                    </a:p>
                    <a:p>
                      <a:pPr marL="285750" indent="-285750">
                        <a:buFont typeface="Arial" pitchFamily="34" charset="0"/>
                        <a:buChar char="•"/>
                      </a:pPr>
                      <a:endParaRPr lang="en-US" b="1" dirty="0" smtClean="0"/>
                    </a:p>
                    <a:p>
                      <a:pPr marL="0" indent="0">
                        <a:buFont typeface="Arial" pitchFamily="34" charset="0"/>
                        <a:buNone/>
                      </a:pPr>
                      <a:endParaRPr lang="en-GB" b="1" dirty="0"/>
                    </a:p>
                  </a:txBody>
                  <a:tcPr/>
                </a:tc>
              </a:tr>
            </a:tbl>
          </a:graphicData>
        </a:graphic>
      </p:graphicFrame>
    </p:spTree>
    <p:extLst>
      <p:ext uri="{BB962C8B-B14F-4D97-AF65-F5344CB8AC3E}">
        <p14:creationId xmlns="" xmlns:p14="http://schemas.microsoft.com/office/powerpoint/2010/main" val="9091383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0.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8.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9.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894</TotalTime>
  <Words>1101</Words>
  <Application>Microsoft Office PowerPoint</Application>
  <PresentationFormat>On-screen Show (4:3)</PresentationFormat>
  <Paragraphs>145</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Concourse</vt:lpstr>
      <vt:lpstr>1_Concourse</vt:lpstr>
      <vt:lpstr>The Company as a Corporate Entity</vt:lpstr>
      <vt:lpstr>Overview</vt:lpstr>
      <vt:lpstr>Companies</vt:lpstr>
      <vt:lpstr>Why do we have company law?</vt:lpstr>
      <vt:lpstr>Regulation of Companies</vt:lpstr>
      <vt:lpstr>Current law</vt:lpstr>
      <vt:lpstr>Incorporation of Companies</vt:lpstr>
      <vt:lpstr>Process of forming a Company</vt:lpstr>
      <vt:lpstr>Slide 9</vt:lpstr>
      <vt:lpstr>Slide 10</vt:lpstr>
      <vt:lpstr>Slide 11</vt:lpstr>
      <vt:lpstr>Slide 12</vt:lpstr>
      <vt:lpstr>Slide 13</vt:lpstr>
      <vt:lpstr>Reporting Requirements</vt:lpstr>
      <vt:lpstr>Transitional </vt:lpstr>
      <vt:lpstr>Solvency</vt:lpstr>
      <vt:lpstr>Other Definitions</vt:lpstr>
      <vt:lpstr>Other Definitions</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Company as a Corporate Entity</dc:title>
  <dc:creator>Attorney-General's Office</dc:creator>
  <cp:lastModifiedBy>User</cp:lastModifiedBy>
  <cp:revision>28</cp:revision>
  <cp:lastPrinted>2015-12-01T12:28:56Z</cp:lastPrinted>
  <dcterms:created xsi:type="dcterms:W3CDTF">2015-11-30T21:16:37Z</dcterms:created>
  <dcterms:modified xsi:type="dcterms:W3CDTF">2015-12-01T21:17:10Z</dcterms:modified>
</cp:coreProperties>
</file>