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3"/>
  </p:handoutMasterIdLst>
  <p:sldIdLst>
    <p:sldId id="256" r:id="rId2"/>
    <p:sldId id="257" r:id="rId3"/>
    <p:sldId id="285" r:id="rId4"/>
    <p:sldId id="258" r:id="rId5"/>
    <p:sldId id="282" r:id="rId6"/>
    <p:sldId id="286" r:id="rId7"/>
    <p:sldId id="283" r:id="rId8"/>
    <p:sldId id="260" r:id="rId9"/>
    <p:sldId id="261" r:id="rId10"/>
    <p:sldId id="284" r:id="rId11"/>
    <p:sldId id="263" r:id="rId12"/>
    <p:sldId id="264" r:id="rId13"/>
    <p:sldId id="265" r:id="rId14"/>
    <p:sldId id="276" r:id="rId15"/>
    <p:sldId id="266" r:id="rId16"/>
    <p:sldId id="267" r:id="rId17"/>
    <p:sldId id="281" r:id="rId18"/>
    <p:sldId id="269" r:id="rId19"/>
    <p:sldId id="288" r:id="rId20"/>
    <p:sldId id="287" r:id="rId21"/>
    <p:sldId id="289" r:id="rId22"/>
    <p:sldId id="270" r:id="rId23"/>
    <p:sldId id="280" r:id="rId24"/>
    <p:sldId id="271" r:id="rId25"/>
    <p:sldId id="275" r:id="rId26"/>
    <p:sldId id="278" r:id="rId27"/>
    <p:sldId id="279" r:id="rId28"/>
    <p:sldId id="272" r:id="rId29"/>
    <p:sldId id="273" r:id="rId30"/>
    <p:sldId id="277" r:id="rId31"/>
    <p:sldId id="274" r:id="rId32"/>
  </p:sldIdLst>
  <p:sldSz cx="9144000" cy="6858000" type="screen4x3"/>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6" d="100"/>
          <a:sy n="46" d="100"/>
        </p:scale>
        <p:origin x="-976" y="-6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en-NZ" dirty="0"/>
          </a:p>
        </p:txBody>
      </p:sp>
      <p:sp>
        <p:nvSpPr>
          <p:cNvPr id="3" name="Date Placeholder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lvl1pPr>
          </a:lstStyle>
          <a:p>
            <a:fld id="{B2D0EDAC-FCCC-4EF5-9F91-E55990CEBE54}" type="datetimeFigureOut">
              <a:rPr lang="en-NZ" smtClean="0"/>
              <a:pPr/>
              <a:t>30/11/2015</a:t>
            </a:fld>
            <a:endParaRPr lang="en-NZ" dirty="0"/>
          </a:p>
        </p:txBody>
      </p:sp>
      <p:sp>
        <p:nvSpPr>
          <p:cNvPr id="4" name="Footer Placeholder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en-NZ" dirty="0"/>
          </a:p>
        </p:txBody>
      </p:sp>
      <p:sp>
        <p:nvSpPr>
          <p:cNvPr id="5" name="Slide Number Placeholder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C04333B1-4D23-4116-AAA7-BC3DDCD3AD53}" type="slidenum">
              <a:rPr lang="en-NZ" smtClean="0"/>
              <a:pPr/>
              <a:t>‹#›</a:t>
            </a:fld>
            <a:endParaRPr lang="en-NZ" dirty="0"/>
          </a:p>
        </p:txBody>
      </p:sp>
    </p:spTree>
    <p:extLst>
      <p:ext uri="{BB962C8B-B14F-4D97-AF65-F5344CB8AC3E}">
        <p14:creationId xmlns:p14="http://schemas.microsoft.com/office/powerpoint/2010/main" xmlns="" val="195631467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N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NZ"/>
          </a:p>
        </p:txBody>
      </p:sp>
      <p:sp>
        <p:nvSpPr>
          <p:cNvPr id="4" name="Date Placeholder 3"/>
          <p:cNvSpPr>
            <a:spLocks noGrp="1"/>
          </p:cNvSpPr>
          <p:nvPr>
            <p:ph type="dt" sz="half" idx="10"/>
          </p:nvPr>
        </p:nvSpPr>
        <p:spPr/>
        <p:txBody>
          <a:bodyPr/>
          <a:lstStyle/>
          <a:p>
            <a:fld id="{A48A383B-3A9E-4D2F-ADFE-ED3AC4AA6D70}" type="datetimeFigureOut">
              <a:rPr lang="en-NZ" smtClean="0"/>
              <a:pPr/>
              <a:t>30/11/2015</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9B641E6A-F2FE-48B8-86DE-5370497F75EF}" type="slidenum">
              <a:rPr lang="en-NZ" smtClean="0"/>
              <a:pPr/>
              <a:t>‹#›</a:t>
            </a:fld>
            <a:endParaRPr lang="en-NZ" dirty="0"/>
          </a:p>
        </p:txBody>
      </p:sp>
    </p:spTree>
    <p:extLst>
      <p:ext uri="{BB962C8B-B14F-4D97-AF65-F5344CB8AC3E}">
        <p14:creationId xmlns:p14="http://schemas.microsoft.com/office/powerpoint/2010/main" xmlns="" val="3244851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A48A383B-3A9E-4D2F-ADFE-ED3AC4AA6D70}" type="datetimeFigureOut">
              <a:rPr lang="en-NZ" smtClean="0"/>
              <a:pPr/>
              <a:t>30/11/2015</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9B641E6A-F2FE-48B8-86DE-5370497F75EF}" type="slidenum">
              <a:rPr lang="en-NZ" smtClean="0"/>
              <a:pPr/>
              <a:t>‹#›</a:t>
            </a:fld>
            <a:endParaRPr lang="en-NZ" dirty="0"/>
          </a:p>
        </p:txBody>
      </p:sp>
    </p:spTree>
    <p:extLst>
      <p:ext uri="{BB962C8B-B14F-4D97-AF65-F5344CB8AC3E}">
        <p14:creationId xmlns:p14="http://schemas.microsoft.com/office/powerpoint/2010/main" xmlns="" val="330330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A48A383B-3A9E-4D2F-ADFE-ED3AC4AA6D70}" type="datetimeFigureOut">
              <a:rPr lang="en-NZ" smtClean="0"/>
              <a:pPr/>
              <a:t>30/11/2015</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9B641E6A-F2FE-48B8-86DE-5370497F75EF}" type="slidenum">
              <a:rPr lang="en-NZ" smtClean="0"/>
              <a:pPr/>
              <a:t>‹#›</a:t>
            </a:fld>
            <a:endParaRPr lang="en-NZ" dirty="0"/>
          </a:p>
        </p:txBody>
      </p:sp>
    </p:spTree>
    <p:extLst>
      <p:ext uri="{BB962C8B-B14F-4D97-AF65-F5344CB8AC3E}">
        <p14:creationId xmlns:p14="http://schemas.microsoft.com/office/powerpoint/2010/main" xmlns="" val="513939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A48A383B-3A9E-4D2F-ADFE-ED3AC4AA6D70}" type="datetimeFigureOut">
              <a:rPr lang="en-NZ" smtClean="0"/>
              <a:pPr/>
              <a:t>30/11/2015</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9B641E6A-F2FE-48B8-86DE-5370497F75EF}" type="slidenum">
              <a:rPr lang="en-NZ" smtClean="0"/>
              <a:pPr/>
              <a:t>‹#›</a:t>
            </a:fld>
            <a:endParaRPr lang="en-NZ" dirty="0"/>
          </a:p>
        </p:txBody>
      </p:sp>
    </p:spTree>
    <p:extLst>
      <p:ext uri="{BB962C8B-B14F-4D97-AF65-F5344CB8AC3E}">
        <p14:creationId xmlns:p14="http://schemas.microsoft.com/office/powerpoint/2010/main" xmlns="" val="1464522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8A383B-3A9E-4D2F-ADFE-ED3AC4AA6D70}" type="datetimeFigureOut">
              <a:rPr lang="en-NZ" smtClean="0"/>
              <a:pPr/>
              <a:t>30/11/2015</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9B641E6A-F2FE-48B8-86DE-5370497F75EF}" type="slidenum">
              <a:rPr lang="en-NZ" smtClean="0"/>
              <a:pPr/>
              <a:t>‹#›</a:t>
            </a:fld>
            <a:endParaRPr lang="en-NZ" dirty="0"/>
          </a:p>
        </p:txBody>
      </p:sp>
    </p:spTree>
    <p:extLst>
      <p:ext uri="{BB962C8B-B14F-4D97-AF65-F5344CB8AC3E}">
        <p14:creationId xmlns:p14="http://schemas.microsoft.com/office/powerpoint/2010/main" xmlns="" val="119914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Date Placeholder 4"/>
          <p:cNvSpPr>
            <a:spLocks noGrp="1"/>
          </p:cNvSpPr>
          <p:nvPr>
            <p:ph type="dt" sz="half" idx="10"/>
          </p:nvPr>
        </p:nvSpPr>
        <p:spPr/>
        <p:txBody>
          <a:bodyPr/>
          <a:lstStyle/>
          <a:p>
            <a:fld id="{A48A383B-3A9E-4D2F-ADFE-ED3AC4AA6D70}" type="datetimeFigureOut">
              <a:rPr lang="en-NZ" smtClean="0"/>
              <a:pPr/>
              <a:t>30/11/2015</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9B641E6A-F2FE-48B8-86DE-5370497F75EF}" type="slidenum">
              <a:rPr lang="en-NZ" smtClean="0"/>
              <a:pPr/>
              <a:t>‹#›</a:t>
            </a:fld>
            <a:endParaRPr lang="en-NZ" dirty="0"/>
          </a:p>
        </p:txBody>
      </p:sp>
    </p:spTree>
    <p:extLst>
      <p:ext uri="{BB962C8B-B14F-4D97-AF65-F5344CB8AC3E}">
        <p14:creationId xmlns:p14="http://schemas.microsoft.com/office/powerpoint/2010/main" xmlns="" val="2154019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Date Placeholder 6"/>
          <p:cNvSpPr>
            <a:spLocks noGrp="1"/>
          </p:cNvSpPr>
          <p:nvPr>
            <p:ph type="dt" sz="half" idx="10"/>
          </p:nvPr>
        </p:nvSpPr>
        <p:spPr/>
        <p:txBody>
          <a:bodyPr/>
          <a:lstStyle/>
          <a:p>
            <a:fld id="{A48A383B-3A9E-4D2F-ADFE-ED3AC4AA6D70}" type="datetimeFigureOut">
              <a:rPr lang="en-NZ" smtClean="0"/>
              <a:pPr/>
              <a:t>30/11/2015</a:t>
            </a:fld>
            <a:endParaRPr lang="en-NZ" dirty="0"/>
          </a:p>
        </p:txBody>
      </p:sp>
      <p:sp>
        <p:nvSpPr>
          <p:cNvPr id="8" name="Footer Placeholder 7"/>
          <p:cNvSpPr>
            <a:spLocks noGrp="1"/>
          </p:cNvSpPr>
          <p:nvPr>
            <p:ph type="ftr" sz="quarter" idx="11"/>
          </p:nvPr>
        </p:nvSpPr>
        <p:spPr/>
        <p:txBody>
          <a:bodyPr/>
          <a:lstStyle/>
          <a:p>
            <a:endParaRPr lang="en-NZ" dirty="0"/>
          </a:p>
        </p:txBody>
      </p:sp>
      <p:sp>
        <p:nvSpPr>
          <p:cNvPr id="9" name="Slide Number Placeholder 8"/>
          <p:cNvSpPr>
            <a:spLocks noGrp="1"/>
          </p:cNvSpPr>
          <p:nvPr>
            <p:ph type="sldNum" sz="quarter" idx="12"/>
          </p:nvPr>
        </p:nvSpPr>
        <p:spPr/>
        <p:txBody>
          <a:bodyPr/>
          <a:lstStyle/>
          <a:p>
            <a:fld id="{9B641E6A-F2FE-48B8-86DE-5370497F75EF}" type="slidenum">
              <a:rPr lang="en-NZ" smtClean="0"/>
              <a:pPr/>
              <a:t>‹#›</a:t>
            </a:fld>
            <a:endParaRPr lang="en-NZ" dirty="0"/>
          </a:p>
        </p:txBody>
      </p:sp>
    </p:spTree>
    <p:extLst>
      <p:ext uri="{BB962C8B-B14F-4D97-AF65-F5344CB8AC3E}">
        <p14:creationId xmlns:p14="http://schemas.microsoft.com/office/powerpoint/2010/main" xmlns="" val="18903459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Date Placeholder 2"/>
          <p:cNvSpPr>
            <a:spLocks noGrp="1"/>
          </p:cNvSpPr>
          <p:nvPr>
            <p:ph type="dt" sz="half" idx="10"/>
          </p:nvPr>
        </p:nvSpPr>
        <p:spPr/>
        <p:txBody>
          <a:bodyPr/>
          <a:lstStyle/>
          <a:p>
            <a:fld id="{A48A383B-3A9E-4D2F-ADFE-ED3AC4AA6D70}" type="datetimeFigureOut">
              <a:rPr lang="en-NZ" smtClean="0"/>
              <a:pPr/>
              <a:t>30/11/2015</a:t>
            </a:fld>
            <a:endParaRPr lang="en-NZ" dirty="0"/>
          </a:p>
        </p:txBody>
      </p:sp>
      <p:sp>
        <p:nvSpPr>
          <p:cNvPr id="4" name="Footer Placeholder 3"/>
          <p:cNvSpPr>
            <a:spLocks noGrp="1"/>
          </p:cNvSpPr>
          <p:nvPr>
            <p:ph type="ftr" sz="quarter" idx="11"/>
          </p:nvPr>
        </p:nvSpPr>
        <p:spPr/>
        <p:txBody>
          <a:bodyPr/>
          <a:lstStyle/>
          <a:p>
            <a:endParaRPr lang="en-NZ" dirty="0"/>
          </a:p>
        </p:txBody>
      </p:sp>
      <p:sp>
        <p:nvSpPr>
          <p:cNvPr id="5" name="Slide Number Placeholder 4"/>
          <p:cNvSpPr>
            <a:spLocks noGrp="1"/>
          </p:cNvSpPr>
          <p:nvPr>
            <p:ph type="sldNum" sz="quarter" idx="12"/>
          </p:nvPr>
        </p:nvSpPr>
        <p:spPr/>
        <p:txBody>
          <a:bodyPr/>
          <a:lstStyle/>
          <a:p>
            <a:fld id="{9B641E6A-F2FE-48B8-86DE-5370497F75EF}" type="slidenum">
              <a:rPr lang="en-NZ" smtClean="0"/>
              <a:pPr/>
              <a:t>‹#›</a:t>
            </a:fld>
            <a:endParaRPr lang="en-NZ" dirty="0"/>
          </a:p>
        </p:txBody>
      </p:sp>
    </p:spTree>
    <p:extLst>
      <p:ext uri="{BB962C8B-B14F-4D97-AF65-F5344CB8AC3E}">
        <p14:creationId xmlns:p14="http://schemas.microsoft.com/office/powerpoint/2010/main" xmlns="" val="1229452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A383B-3A9E-4D2F-ADFE-ED3AC4AA6D70}" type="datetimeFigureOut">
              <a:rPr lang="en-NZ" smtClean="0"/>
              <a:pPr/>
              <a:t>30/11/2015</a:t>
            </a:fld>
            <a:endParaRPr lang="en-NZ" dirty="0"/>
          </a:p>
        </p:txBody>
      </p:sp>
      <p:sp>
        <p:nvSpPr>
          <p:cNvPr id="3" name="Footer Placeholder 2"/>
          <p:cNvSpPr>
            <a:spLocks noGrp="1"/>
          </p:cNvSpPr>
          <p:nvPr>
            <p:ph type="ftr" sz="quarter" idx="11"/>
          </p:nvPr>
        </p:nvSpPr>
        <p:spPr/>
        <p:txBody>
          <a:bodyPr/>
          <a:lstStyle/>
          <a:p>
            <a:endParaRPr lang="en-NZ" dirty="0"/>
          </a:p>
        </p:txBody>
      </p:sp>
      <p:sp>
        <p:nvSpPr>
          <p:cNvPr id="4" name="Slide Number Placeholder 3"/>
          <p:cNvSpPr>
            <a:spLocks noGrp="1"/>
          </p:cNvSpPr>
          <p:nvPr>
            <p:ph type="sldNum" sz="quarter" idx="12"/>
          </p:nvPr>
        </p:nvSpPr>
        <p:spPr/>
        <p:txBody>
          <a:bodyPr/>
          <a:lstStyle/>
          <a:p>
            <a:fld id="{9B641E6A-F2FE-48B8-86DE-5370497F75EF}" type="slidenum">
              <a:rPr lang="en-NZ" smtClean="0"/>
              <a:pPr/>
              <a:t>‹#›</a:t>
            </a:fld>
            <a:endParaRPr lang="en-NZ" dirty="0"/>
          </a:p>
        </p:txBody>
      </p:sp>
    </p:spTree>
    <p:extLst>
      <p:ext uri="{BB962C8B-B14F-4D97-AF65-F5344CB8AC3E}">
        <p14:creationId xmlns:p14="http://schemas.microsoft.com/office/powerpoint/2010/main" xmlns="" val="4047851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8A383B-3A9E-4D2F-ADFE-ED3AC4AA6D70}" type="datetimeFigureOut">
              <a:rPr lang="en-NZ" smtClean="0"/>
              <a:pPr/>
              <a:t>30/11/2015</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9B641E6A-F2FE-48B8-86DE-5370497F75EF}" type="slidenum">
              <a:rPr lang="en-NZ" smtClean="0"/>
              <a:pPr/>
              <a:t>‹#›</a:t>
            </a:fld>
            <a:endParaRPr lang="en-NZ" dirty="0"/>
          </a:p>
        </p:txBody>
      </p:sp>
    </p:spTree>
    <p:extLst>
      <p:ext uri="{BB962C8B-B14F-4D97-AF65-F5344CB8AC3E}">
        <p14:creationId xmlns:p14="http://schemas.microsoft.com/office/powerpoint/2010/main" xmlns="" val="2993155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8A383B-3A9E-4D2F-ADFE-ED3AC4AA6D70}" type="datetimeFigureOut">
              <a:rPr lang="en-NZ" smtClean="0"/>
              <a:pPr/>
              <a:t>30/11/2015</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9B641E6A-F2FE-48B8-86DE-5370497F75EF}" type="slidenum">
              <a:rPr lang="en-NZ" smtClean="0"/>
              <a:pPr/>
              <a:t>‹#›</a:t>
            </a:fld>
            <a:endParaRPr lang="en-NZ" dirty="0"/>
          </a:p>
        </p:txBody>
      </p:sp>
    </p:spTree>
    <p:extLst>
      <p:ext uri="{BB962C8B-B14F-4D97-AF65-F5344CB8AC3E}">
        <p14:creationId xmlns:p14="http://schemas.microsoft.com/office/powerpoint/2010/main" xmlns="" val="772685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NZ"/>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8A383B-3A9E-4D2F-ADFE-ED3AC4AA6D70}" type="datetimeFigureOut">
              <a:rPr lang="en-NZ" smtClean="0"/>
              <a:pPr/>
              <a:t>30/11/2015</a:t>
            </a:fld>
            <a:endParaRPr lang="en-NZ"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41E6A-F2FE-48B8-86DE-5370497F75EF}" type="slidenum">
              <a:rPr lang="en-NZ" smtClean="0"/>
              <a:pPr/>
              <a:t>‹#›</a:t>
            </a:fld>
            <a:endParaRPr lang="en-NZ" dirty="0"/>
          </a:p>
        </p:txBody>
      </p:sp>
    </p:spTree>
    <p:extLst>
      <p:ext uri="{BB962C8B-B14F-4D97-AF65-F5344CB8AC3E}">
        <p14:creationId xmlns:p14="http://schemas.microsoft.com/office/powerpoint/2010/main" xmlns="" val="1563710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Aharoni" panose="02010803020104030203" pitchFamily="2" charset="-79"/>
                <a:cs typeface="Aharoni" panose="02010803020104030203" pitchFamily="2" charset="-79"/>
              </a:rPr>
              <a:t>Corporate Liability under the Companies Act 2015</a:t>
            </a:r>
            <a:endParaRPr lang="en-NZ" dirty="0">
              <a:latin typeface="Aharoni" panose="02010803020104030203" pitchFamily="2" charset="-79"/>
              <a:cs typeface="Aharoni" panose="02010803020104030203" pitchFamily="2" charset="-79"/>
            </a:endParaRPr>
          </a:p>
        </p:txBody>
      </p:sp>
      <p:sp>
        <p:nvSpPr>
          <p:cNvPr id="3" name="Subtitle 2"/>
          <p:cNvSpPr>
            <a:spLocks noGrp="1"/>
          </p:cNvSpPr>
          <p:nvPr>
            <p:ph type="subTitle" idx="1"/>
          </p:nvPr>
        </p:nvSpPr>
        <p:spPr/>
        <p:txBody>
          <a:bodyPr/>
          <a:lstStyle/>
          <a:p>
            <a:endParaRPr lang="en-NZ" b="1" dirty="0">
              <a:solidFill>
                <a:srgbClr val="FF0000"/>
              </a:solidFill>
            </a:endParaRPr>
          </a:p>
        </p:txBody>
      </p:sp>
    </p:spTree>
    <p:extLst>
      <p:ext uri="{BB962C8B-B14F-4D97-AF65-F5344CB8AC3E}">
        <p14:creationId xmlns:p14="http://schemas.microsoft.com/office/powerpoint/2010/main" xmlns="" val="566563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Assent to Transactions by a Company</a:t>
            </a:r>
            <a:endParaRPr lang="en-NZ" dirty="0"/>
          </a:p>
        </p:txBody>
      </p:sp>
      <p:sp>
        <p:nvSpPr>
          <p:cNvPr id="3" name="Text Placeholder 2"/>
          <p:cNvSpPr>
            <a:spLocks noGrp="1"/>
          </p:cNvSpPr>
          <p:nvPr>
            <p:ph type="body" idx="1"/>
          </p:nvPr>
        </p:nvSpPr>
        <p:spPr/>
        <p:txBody>
          <a:bodyPr/>
          <a:lstStyle/>
          <a:p>
            <a:endParaRPr lang="en-NZ" dirty="0"/>
          </a:p>
        </p:txBody>
      </p:sp>
    </p:spTree>
    <p:extLst>
      <p:ext uri="{BB962C8B-B14F-4D97-AF65-F5344CB8AC3E}">
        <p14:creationId xmlns:p14="http://schemas.microsoft.com/office/powerpoint/2010/main" xmlns="" val="35403994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Common Seal</a:t>
            </a:r>
            <a:endParaRPr lang="en-NZ" b="1" dirty="0"/>
          </a:p>
        </p:txBody>
      </p:sp>
      <p:sp>
        <p:nvSpPr>
          <p:cNvPr id="3" name="Content Placeholder 2"/>
          <p:cNvSpPr>
            <a:spLocks noGrp="1"/>
          </p:cNvSpPr>
          <p:nvPr>
            <p:ph idx="1"/>
          </p:nvPr>
        </p:nvSpPr>
        <p:spPr/>
        <p:txBody>
          <a:bodyPr>
            <a:normAutofit/>
          </a:bodyPr>
          <a:lstStyle/>
          <a:p>
            <a:r>
              <a:rPr lang="en-US" dirty="0" smtClean="0"/>
              <a:t>A Company </a:t>
            </a:r>
            <a:r>
              <a:rPr lang="en-US" dirty="0"/>
              <a:t>is no longer required to have a common seal  (section 52). </a:t>
            </a:r>
            <a:endParaRPr lang="en-US" dirty="0" smtClean="0"/>
          </a:p>
          <a:p>
            <a:r>
              <a:rPr lang="en-US" dirty="0" smtClean="0"/>
              <a:t>Not prohibited but no longer mandatory</a:t>
            </a:r>
            <a:endParaRPr lang="en-NZ" dirty="0"/>
          </a:p>
        </p:txBody>
      </p:sp>
    </p:spTree>
    <p:extLst>
      <p:ext uri="{BB962C8B-B14F-4D97-AF65-F5344CB8AC3E}">
        <p14:creationId xmlns:p14="http://schemas.microsoft.com/office/powerpoint/2010/main" xmlns="" val="7109288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haroni" panose="02010803020104030203" pitchFamily="2" charset="-79"/>
                <a:cs typeface="Aharoni" panose="02010803020104030203" pitchFamily="2" charset="-79"/>
              </a:rPr>
              <a:t>Power to make contracts on behalf of a Company</a:t>
            </a:r>
            <a:endParaRPr lang="en-NZ"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p:txBody>
          <a:bodyPr>
            <a:normAutofit fontScale="92500" lnSpcReduction="10000"/>
          </a:bodyPr>
          <a:lstStyle/>
          <a:p>
            <a:pPr lvl="0"/>
            <a:r>
              <a:rPr lang="en-US" dirty="0"/>
              <a:t>Documents may be executed by 2 Directors, a Director and Secretary and if a sole director company, that director. (section 53)  </a:t>
            </a:r>
            <a:endParaRPr lang="en-NZ" dirty="0"/>
          </a:p>
          <a:p>
            <a:pPr lvl="0"/>
            <a:r>
              <a:rPr lang="en-US" dirty="0"/>
              <a:t>Where a document is signed in accordance with section 53, a person may assume the document is duly executed by the Company (s54(10(e</a:t>
            </a:r>
            <a:r>
              <a:rPr lang="en-US" dirty="0" smtClean="0"/>
              <a:t>))</a:t>
            </a:r>
          </a:p>
          <a:p>
            <a:r>
              <a:rPr lang="en-US" dirty="0"/>
              <a:t>Other Assumptions</a:t>
            </a:r>
            <a:endParaRPr lang="en-NZ" dirty="0"/>
          </a:p>
          <a:p>
            <a:r>
              <a:rPr lang="en-US" dirty="0" smtClean="0"/>
              <a:t>Express Authorisation</a:t>
            </a:r>
          </a:p>
          <a:p>
            <a:r>
              <a:rPr lang="en-US" dirty="0" smtClean="0"/>
              <a:t>Powers of Attorney</a:t>
            </a:r>
          </a:p>
        </p:txBody>
      </p:sp>
    </p:spTree>
    <p:extLst>
      <p:ext uri="{BB962C8B-B14F-4D97-AF65-F5344CB8AC3E}">
        <p14:creationId xmlns:p14="http://schemas.microsoft.com/office/powerpoint/2010/main" xmlns="" val="6711279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haroni" panose="02010803020104030203" pitchFamily="2" charset="-79"/>
                <a:cs typeface="Aharoni" panose="02010803020104030203" pitchFamily="2" charset="-79"/>
              </a:rPr>
              <a:t>Validation and Ratification of Defective Transactions</a:t>
            </a:r>
            <a:endParaRPr lang="en-NZ"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p:txBody>
          <a:bodyPr/>
          <a:lstStyle/>
          <a:p>
            <a:r>
              <a:rPr lang="en-US" dirty="0"/>
              <a:t>Pursuant to section 45, no act of a company, including entering into agreements, transfer of properties is invalid only because the Company was without the capacity to do the act. </a:t>
            </a:r>
            <a:endParaRPr lang="en-US" dirty="0" smtClean="0"/>
          </a:p>
          <a:p>
            <a:r>
              <a:rPr lang="en-US" b="1" dirty="0" smtClean="0"/>
              <a:t>BUT</a:t>
            </a:r>
            <a:r>
              <a:rPr lang="en-US" dirty="0" smtClean="0"/>
              <a:t> Member can take proceedings against Company or Officers in respect of defective transactions</a:t>
            </a:r>
            <a:endParaRPr lang="en-NZ" dirty="0"/>
          </a:p>
          <a:p>
            <a:endParaRPr lang="en-NZ" dirty="0"/>
          </a:p>
        </p:txBody>
      </p:sp>
    </p:spTree>
    <p:extLst>
      <p:ext uri="{BB962C8B-B14F-4D97-AF65-F5344CB8AC3E}">
        <p14:creationId xmlns:p14="http://schemas.microsoft.com/office/powerpoint/2010/main" xmlns="" val="17662735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dirty="0" smtClean="0">
                <a:latin typeface="Aharoni" panose="02010803020104030203" pitchFamily="2" charset="-79"/>
                <a:cs typeface="Aharoni" panose="02010803020104030203" pitchFamily="2" charset="-79"/>
              </a:rPr>
              <a:t>LIABILITY</a:t>
            </a:r>
            <a:endParaRPr lang="en-NZ" sz="6600"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xmlns="" val="17702282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haroni" panose="02010803020104030203" pitchFamily="2" charset="-79"/>
                <a:cs typeface="Aharoni" panose="02010803020104030203" pitchFamily="2" charset="-79"/>
              </a:rPr>
              <a:t>Company’s Liability for Civil &amp; Criminal Wrongs</a:t>
            </a:r>
            <a:endParaRPr lang="en-NZ"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p:txBody>
          <a:bodyPr/>
          <a:lstStyle/>
          <a:p>
            <a:r>
              <a:rPr lang="en-US" dirty="0" smtClean="0"/>
              <a:t>A company can be prosecuted for a criminal offence as well as sued for civil liability in respect of the same conduct (s642-644)</a:t>
            </a:r>
          </a:p>
          <a:p>
            <a:r>
              <a:rPr lang="en-US" dirty="0" smtClean="0"/>
              <a:t>Directors can also be held liable both in civil and criminal law for breaches of Directors duties</a:t>
            </a:r>
            <a:endParaRPr lang="en-NZ" dirty="0"/>
          </a:p>
        </p:txBody>
      </p:sp>
    </p:spTree>
    <p:extLst>
      <p:ext uri="{BB962C8B-B14F-4D97-AF65-F5344CB8AC3E}">
        <p14:creationId xmlns:p14="http://schemas.microsoft.com/office/powerpoint/2010/main" xmlns="" val="26476987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haroni" panose="02010803020104030203" pitchFamily="2" charset="-79"/>
                <a:cs typeface="Aharoni" panose="02010803020104030203" pitchFamily="2" charset="-79"/>
              </a:rPr>
              <a:t>Directors Duties</a:t>
            </a:r>
            <a:endParaRPr lang="en-NZ"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p:txBody>
          <a:bodyPr>
            <a:normAutofit fontScale="85000" lnSpcReduction="10000"/>
          </a:bodyPr>
          <a:lstStyle/>
          <a:p>
            <a:r>
              <a:rPr lang="en-US" dirty="0" smtClean="0"/>
              <a:t>Duty to act within powers (s104)</a:t>
            </a:r>
          </a:p>
          <a:p>
            <a:r>
              <a:rPr lang="en-US" dirty="0" smtClean="0"/>
              <a:t>Duty to promote the success of the Company (s104)</a:t>
            </a:r>
          </a:p>
          <a:p>
            <a:r>
              <a:rPr lang="en-US" dirty="0" smtClean="0"/>
              <a:t>Duty to exercise independent judgment (s105)</a:t>
            </a:r>
          </a:p>
          <a:p>
            <a:r>
              <a:rPr lang="en-US" dirty="0" smtClean="0"/>
              <a:t>Duty to exercise reasonable care skill and judgment (s106)</a:t>
            </a:r>
          </a:p>
          <a:p>
            <a:r>
              <a:rPr lang="en-US" dirty="0" smtClean="0"/>
              <a:t>Duty to avoid conflicts of interest (s107)</a:t>
            </a:r>
          </a:p>
          <a:p>
            <a:r>
              <a:rPr lang="en-US" dirty="0" smtClean="0"/>
              <a:t>Duty to declare interest in a proposed transaction or arrangement (s109)</a:t>
            </a:r>
          </a:p>
          <a:p>
            <a:r>
              <a:rPr lang="en-US" dirty="0" smtClean="0"/>
              <a:t>Duty not to accept benefits from third parties (s108)</a:t>
            </a:r>
          </a:p>
          <a:p>
            <a:endParaRPr lang="en-US" dirty="0" smtClean="0"/>
          </a:p>
          <a:p>
            <a:endParaRPr lang="en-NZ" dirty="0"/>
          </a:p>
        </p:txBody>
      </p:sp>
    </p:spTree>
    <p:extLst>
      <p:ext uri="{BB962C8B-B14F-4D97-AF65-F5344CB8AC3E}">
        <p14:creationId xmlns:p14="http://schemas.microsoft.com/office/powerpoint/2010/main" xmlns="" val="13256972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haroni" panose="02010803020104030203" pitchFamily="2" charset="-79"/>
                <a:cs typeface="Aharoni" panose="02010803020104030203" pitchFamily="2" charset="-79"/>
              </a:rPr>
              <a:t>Directors duties which attract criminal sanctions</a:t>
            </a:r>
            <a:endParaRPr lang="en-NZ"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p:txBody>
          <a:bodyPr>
            <a:normAutofit fontScale="92500" lnSpcReduction="10000"/>
          </a:bodyPr>
          <a:lstStyle/>
          <a:p>
            <a:r>
              <a:rPr lang="en-US" dirty="0" smtClean="0"/>
              <a:t>Directors may be criminally liable for a breach of the following duties:</a:t>
            </a:r>
          </a:p>
          <a:p>
            <a:pPr lvl="1">
              <a:buFont typeface="Wingdings" panose="05000000000000000000" pitchFamily="2" charset="2"/>
              <a:buChar char="Ø"/>
            </a:pPr>
            <a:r>
              <a:rPr lang="en-US" dirty="0" smtClean="0"/>
              <a:t>Section 104 – Duty to promote the success of the company</a:t>
            </a:r>
          </a:p>
          <a:p>
            <a:pPr lvl="1">
              <a:buFont typeface="Wingdings" panose="05000000000000000000" pitchFamily="2" charset="2"/>
              <a:buChar char="Ø"/>
            </a:pPr>
            <a:r>
              <a:rPr lang="en-US" dirty="0" smtClean="0"/>
              <a:t>Section </a:t>
            </a:r>
            <a:r>
              <a:rPr lang="en-US" dirty="0"/>
              <a:t>105 - Duty to exercise independent judgment </a:t>
            </a:r>
            <a:endParaRPr lang="en-US" dirty="0" smtClean="0"/>
          </a:p>
          <a:p>
            <a:pPr lvl="1">
              <a:buFont typeface="Wingdings" panose="05000000000000000000" pitchFamily="2" charset="2"/>
              <a:buChar char="Ø"/>
            </a:pPr>
            <a:r>
              <a:rPr lang="en-US" dirty="0" smtClean="0"/>
              <a:t>Section 107 -</a:t>
            </a:r>
            <a:r>
              <a:rPr lang="en-US" dirty="0"/>
              <a:t> Duty to avoid conflicts of interest </a:t>
            </a:r>
            <a:endParaRPr lang="en-US" dirty="0" smtClean="0"/>
          </a:p>
          <a:p>
            <a:pPr lvl="1">
              <a:buFont typeface="Wingdings" panose="05000000000000000000" pitchFamily="2" charset="2"/>
              <a:buChar char="Ø"/>
            </a:pPr>
            <a:r>
              <a:rPr lang="en-US" dirty="0" smtClean="0"/>
              <a:t>Section </a:t>
            </a:r>
            <a:r>
              <a:rPr lang="en-US" dirty="0"/>
              <a:t>108 - Duty not to accept benefits from third parties </a:t>
            </a:r>
            <a:endParaRPr lang="en-US" dirty="0" smtClean="0"/>
          </a:p>
          <a:p>
            <a:pPr lvl="1">
              <a:buFont typeface="Wingdings" panose="05000000000000000000" pitchFamily="2" charset="2"/>
              <a:buChar char="Ø"/>
            </a:pPr>
            <a:r>
              <a:rPr lang="en-US" dirty="0" smtClean="0"/>
              <a:t>Section 109 - </a:t>
            </a:r>
            <a:r>
              <a:rPr lang="en-US" dirty="0"/>
              <a:t>Duty to declare interest in a proposed transaction or arrangement </a:t>
            </a:r>
            <a:endParaRPr lang="en-US" dirty="0" smtClean="0"/>
          </a:p>
          <a:p>
            <a:endParaRPr lang="en-NZ" dirty="0"/>
          </a:p>
        </p:txBody>
      </p:sp>
    </p:spTree>
    <p:extLst>
      <p:ext uri="{BB962C8B-B14F-4D97-AF65-F5344CB8AC3E}">
        <p14:creationId xmlns:p14="http://schemas.microsoft.com/office/powerpoint/2010/main" xmlns="" val="10453699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haroni" panose="02010803020104030203" pitchFamily="2" charset="-79"/>
                <a:cs typeface="Aharoni" panose="02010803020104030203" pitchFamily="2" charset="-79"/>
              </a:rPr>
              <a:t>Offences </a:t>
            </a:r>
            <a:r>
              <a:rPr lang="en-US" dirty="0">
                <a:latin typeface="Aharoni" panose="02010803020104030203" pitchFamily="2" charset="-79"/>
                <a:cs typeface="Aharoni" panose="02010803020104030203" pitchFamily="2" charset="-79"/>
              </a:rPr>
              <a:t>under the Companies </a:t>
            </a:r>
            <a:r>
              <a:rPr lang="en-US" dirty="0" smtClean="0">
                <a:latin typeface="Aharoni" panose="02010803020104030203" pitchFamily="2" charset="-79"/>
                <a:cs typeface="Aharoni" panose="02010803020104030203" pitchFamily="2" charset="-79"/>
              </a:rPr>
              <a:t>Act</a:t>
            </a:r>
            <a:endParaRPr lang="en-NZ"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457200" y="1600200"/>
            <a:ext cx="8229600" cy="4709120"/>
          </a:xfrm>
        </p:spPr>
        <p:txBody>
          <a:bodyPr>
            <a:normAutofit fontScale="85000" lnSpcReduction="20000"/>
          </a:bodyPr>
          <a:lstStyle/>
          <a:p>
            <a:r>
              <a:rPr lang="en-US" dirty="0" smtClean="0"/>
              <a:t>The Companies Act creates offences under various parts of the Act, including Parts 42 and 43. Offences may attract civil or criminal penalties and include:</a:t>
            </a:r>
          </a:p>
          <a:p>
            <a:pPr>
              <a:buFont typeface="Wingdings" panose="05000000000000000000" pitchFamily="2" charset="2"/>
              <a:buChar char="Ø"/>
            </a:pPr>
            <a:r>
              <a:rPr lang="en-US" dirty="0" smtClean="0"/>
              <a:t>Insider Trading (part 42)</a:t>
            </a:r>
          </a:p>
          <a:p>
            <a:pPr>
              <a:buFont typeface="Wingdings" panose="05000000000000000000" pitchFamily="2" charset="2"/>
              <a:buChar char="Ø"/>
            </a:pPr>
            <a:r>
              <a:rPr lang="en-US" dirty="0" smtClean="0"/>
              <a:t>Offences in relation to a market (sections 648-654)</a:t>
            </a:r>
          </a:p>
          <a:p>
            <a:pPr>
              <a:buFont typeface="Wingdings" panose="05000000000000000000" pitchFamily="2" charset="2"/>
              <a:buChar char="Ø"/>
            </a:pPr>
            <a:r>
              <a:rPr lang="en-US" dirty="0" smtClean="0"/>
              <a:t>Misleading or Deceptive Conduct (s655) – Civil liability only</a:t>
            </a:r>
          </a:p>
          <a:p>
            <a:pPr>
              <a:buFont typeface="Wingdings" panose="05000000000000000000" pitchFamily="2" charset="2"/>
              <a:buChar char="Ø"/>
            </a:pPr>
            <a:r>
              <a:rPr lang="en-US" dirty="0" smtClean="0"/>
              <a:t>Offences in relation to Disclosure Documents (sections 658-661)</a:t>
            </a:r>
          </a:p>
          <a:p>
            <a:pPr>
              <a:buFont typeface="Wingdings" panose="05000000000000000000" pitchFamily="2" charset="2"/>
              <a:buChar char="Ø"/>
            </a:pPr>
            <a:r>
              <a:rPr lang="en-US" dirty="0" smtClean="0"/>
              <a:t>Offering securities in breach of the Act – s667</a:t>
            </a:r>
          </a:p>
          <a:p>
            <a:pPr>
              <a:buFont typeface="Wingdings" panose="05000000000000000000" pitchFamily="2" charset="2"/>
              <a:buChar char="Ø"/>
            </a:pPr>
            <a:r>
              <a:rPr lang="en-US" dirty="0" smtClean="0"/>
              <a:t>False or misleading statements – s668</a:t>
            </a:r>
          </a:p>
          <a:p>
            <a:pPr>
              <a:buFont typeface="Wingdings" panose="05000000000000000000" pitchFamily="2" charset="2"/>
              <a:buChar char="Ø"/>
            </a:pPr>
            <a:r>
              <a:rPr lang="en-US" dirty="0" smtClean="0"/>
              <a:t>False Information (s669)</a:t>
            </a:r>
          </a:p>
          <a:p>
            <a:pPr>
              <a:buFont typeface="Wingdings" panose="05000000000000000000" pitchFamily="2" charset="2"/>
              <a:buChar char="Ø"/>
            </a:pPr>
            <a:endParaRPr lang="en-US" dirty="0" smtClean="0"/>
          </a:p>
          <a:p>
            <a:pPr>
              <a:buFont typeface="Wingdings" panose="05000000000000000000" pitchFamily="2" charset="2"/>
              <a:buChar char="Ø"/>
            </a:pPr>
            <a:endParaRPr lang="en-US" dirty="0" smtClean="0"/>
          </a:p>
          <a:p>
            <a:pPr>
              <a:buFont typeface="Wingdings" panose="05000000000000000000" pitchFamily="2" charset="2"/>
              <a:buChar char="Ø"/>
            </a:pPr>
            <a:endParaRPr lang="en-NZ" dirty="0"/>
          </a:p>
        </p:txBody>
      </p:sp>
    </p:spTree>
    <p:extLst>
      <p:ext uri="{BB962C8B-B14F-4D97-AF65-F5344CB8AC3E}">
        <p14:creationId xmlns:p14="http://schemas.microsoft.com/office/powerpoint/2010/main" xmlns="" val="10289161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haroni" panose="02010803020104030203" pitchFamily="2" charset="-79"/>
                <a:cs typeface="Aharoni" panose="02010803020104030203" pitchFamily="2" charset="-79"/>
              </a:rPr>
              <a:t>How proceedings are taken</a:t>
            </a:r>
            <a:endParaRPr lang="en-NZ"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p:txBody>
          <a:bodyPr/>
          <a:lstStyle/>
          <a:p>
            <a:r>
              <a:rPr lang="en-US" dirty="0" smtClean="0"/>
              <a:t>Charge, complaint or application can be laid by the Registrar, the AG, the DPP or other person authorised by the Minister OR the RBF for parts of the Act the RBF is responsible for administering (s631).</a:t>
            </a:r>
          </a:p>
          <a:p>
            <a:r>
              <a:rPr lang="en-US" dirty="0" smtClean="0"/>
              <a:t>Criminal proceedings have to be brought within 5 years (s632)</a:t>
            </a:r>
          </a:p>
          <a:p>
            <a:pPr marL="0" indent="0">
              <a:buNone/>
            </a:pPr>
            <a:endParaRPr lang="en-US" dirty="0" smtClean="0"/>
          </a:p>
          <a:p>
            <a:endParaRPr lang="en-NZ" dirty="0"/>
          </a:p>
        </p:txBody>
      </p:sp>
    </p:spTree>
    <p:extLst>
      <p:ext uri="{BB962C8B-B14F-4D97-AF65-F5344CB8AC3E}">
        <p14:creationId xmlns:p14="http://schemas.microsoft.com/office/powerpoint/2010/main" xmlns="" val="2790120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haroni" panose="02010803020104030203" pitchFamily="2" charset="-79"/>
                <a:cs typeface="Aharoni" panose="02010803020104030203" pitchFamily="2" charset="-79"/>
              </a:rPr>
              <a:t>Introduction</a:t>
            </a:r>
            <a:endParaRPr lang="en-NZ"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p:txBody>
          <a:bodyPr/>
          <a:lstStyle/>
          <a:p>
            <a:r>
              <a:rPr lang="en-US" dirty="0" smtClean="0"/>
              <a:t>Corporate Capacity</a:t>
            </a:r>
          </a:p>
          <a:p>
            <a:r>
              <a:rPr lang="en-US" dirty="0" smtClean="0"/>
              <a:t>Who has the authority to make decisions for and legally bind the Company?</a:t>
            </a:r>
          </a:p>
          <a:p>
            <a:r>
              <a:rPr lang="en-US" dirty="0" smtClean="0"/>
              <a:t>What is required for a Company to assent to transactions?</a:t>
            </a:r>
          </a:p>
          <a:p>
            <a:r>
              <a:rPr lang="en-US" dirty="0" smtClean="0"/>
              <a:t>Company’s Liability – Civil and Criminal</a:t>
            </a:r>
          </a:p>
          <a:p>
            <a:r>
              <a:rPr lang="en-US" dirty="0" smtClean="0"/>
              <a:t>Regulators</a:t>
            </a:r>
            <a:endParaRPr lang="en-NZ" dirty="0"/>
          </a:p>
        </p:txBody>
      </p:sp>
    </p:spTree>
    <p:extLst>
      <p:ext uri="{BB962C8B-B14F-4D97-AF65-F5344CB8AC3E}">
        <p14:creationId xmlns:p14="http://schemas.microsoft.com/office/powerpoint/2010/main" xmlns="" val="25991517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haroni" panose="02010803020104030203" pitchFamily="2" charset="-79"/>
                <a:cs typeface="Aharoni" panose="02010803020104030203" pitchFamily="2" charset="-79"/>
              </a:rPr>
              <a:t>Civil Penalties</a:t>
            </a:r>
            <a:endParaRPr lang="en-NZ" b="1" dirty="0"/>
          </a:p>
        </p:txBody>
      </p:sp>
      <p:sp>
        <p:nvSpPr>
          <p:cNvPr id="3" name="Content Placeholder 2"/>
          <p:cNvSpPr>
            <a:spLocks noGrp="1"/>
          </p:cNvSpPr>
          <p:nvPr>
            <p:ph idx="1"/>
          </p:nvPr>
        </p:nvSpPr>
        <p:spPr>
          <a:xfrm>
            <a:off x="457200" y="1600200"/>
            <a:ext cx="8229600" cy="4781128"/>
          </a:xfrm>
        </p:spPr>
        <p:txBody>
          <a:bodyPr>
            <a:normAutofit fontScale="85000" lnSpcReduction="20000"/>
          </a:bodyPr>
          <a:lstStyle/>
          <a:p>
            <a:r>
              <a:rPr lang="en-US" dirty="0" smtClean="0"/>
              <a:t>The Act creates certain civil penalty provisions. These are:</a:t>
            </a:r>
          </a:p>
          <a:p>
            <a:pPr lvl="1">
              <a:buFont typeface="Wingdings" panose="05000000000000000000" pitchFamily="2" charset="2"/>
              <a:buChar char="Ø"/>
            </a:pPr>
            <a:r>
              <a:rPr lang="en-US" dirty="0" smtClean="0"/>
              <a:t>Division 3 of Part 10 (directors duties)</a:t>
            </a:r>
          </a:p>
          <a:p>
            <a:pPr lvl="1">
              <a:buFont typeface="Wingdings" panose="05000000000000000000" pitchFamily="2" charset="2"/>
              <a:buChar char="Ø"/>
            </a:pPr>
            <a:r>
              <a:rPr lang="en-US" dirty="0" smtClean="0"/>
              <a:t>Part 18 (transactions affecting share capital)</a:t>
            </a:r>
          </a:p>
          <a:p>
            <a:pPr lvl="1">
              <a:buFont typeface="Wingdings" panose="05000000000000000000" pitchFamily="2" charset="2"/>
              <a:buChar char="Ø"/>
            </a:pPr>
            <a:r>
              <a:rPr lang="en-US" dirty="0" smtClean="0"/>
              <a:t>Part 32 (Financial Reporting)</a:t>
            </a:r>
          </a:p>
          <a:p>
            <a:pPr lvl="1">
              <a:buFont typeface="Wingdings" panose="05000000000000000000" pitchFamily="2" charset="2"/>
              <a:buChar char="Ø"/>
            </a:pPr>
            <a:r>
              <a:rPr lang="en-US" dirty="0" smtClean="0"/>
              <a:t>Division 5 of Part 38 (Offences antecedent to or in the course of winding up)</a:t>
            </a:r>
          </a:p>
          <a:p>
            <a:pPr lvl="1">
              <a:buFont typeface="Wingdings" panose="05000000000000000000" pitchFamily="2" charset="2"/>
              <a:buChar char="Ø"/>
            </a:pPr>
            <a:r>
              <a:rPr lang="en-US" dirty="0" smtClean="0"/>
              <a:t>Part 42 (Insider Trading)</a:t>
            </a:r>
          </a:p>
          <a:p>
            <a:pPr lvl="1">
              <a:buFont typeface="Wingdings" panose="05000000000000000000" pitchFamily="2" charset="2"/>
              <a:buChar char="Ø"/>
            </a:pPr>
            <a:r>
              <a:rPr lang="en-US" dirty="0" smtClean="0"/>
              <a:t>Division 3 of Part 43 (offences in relation to the Market (other than insider trading)</a:t>
            </a:r>
          </a:p>
          <a:p>
            <a:pPr marL="457200" lvl="1" indent="0">
              <a:buNone/>
            </a:pPr>
            <a:endParaRPr lang="en-US" dirty="0" smtClean="0"/>
          </a:p>
          <a:p>
            <a:pPr marL="457200" lvl="1" indent="0">
              <a:buNone/>
            </a:pPr>
            <a:r>
              <a:rPr lang="en-US" dirty="0" smtClean="0"/>
              <a:t>Section 637 – A declaration of a contravention by the Court is conclusive evidence of that contravention.</a:t>
            </a:r>
          </a:p>
          <a:p>
            <a:pPr marL="0" indent="0">
              <a:buNone/>
            </a:pPr>
            <a:endParaRPr lang="en-US" dirty="0" smtClean="0"/>
          </a:p>
          <a:p>
            <a:pPr>
              <a:buFont typeface="Wingdings" panose="05000000000000000000" pitchFamily="2" charset="2"/>
              <a:buChar char="Ø"/>
            </a:pPr>
            <a:endParaRPr lang="en-NZ" dirty="0"/>
          </a:p>
        </p:txBody>
      </p:sp>
    </p:spTree>
    <p:extLst>
      <p:ext uri="{BB962C8B-B14F-4D97-AF65-F5344CB8AC3E}">
        <p14:creationId xmlns:p14="http://schemas.microsoft.com/office/powerpoint/2010/main" xmlns="" val="8359837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haroni" panose="02010803020104030203" pitchFamily="2" charset="-79"/>
                <a:cs typeface="Aharoni" panose="02010803020104030203" pitchFamily="2" charset="-79"/>
              </a:rPr>
              <a:t>Civil Penalties - continued</a:t>
            </a:r>
            <a:endParaRPr lang="en-NZ"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p:txBody>
          <a:bodyPr>
            <a:normAutofit fontScale="92500" lnSpcReduction="20000"/>
          </a:bodyPr>
          <a:lstStyle/>
          <a:p>
            <a:r>
              <a:rPr lang="en-US" dirty="0" smtClean="0"/>
              <a:t>S638 – A Court can order payment of up to $200,000 in respect of each contravention as a “pecuniary penalty” if the contravention:</a:t>
            </a:r>
          </a:p>
          <a:p>
            <a:pPr lvl="1">
              <a:buFont typeface="Wingdings" panose="05000000000000000000" pitchFamily="2" charset="2"/>
              <a:buChar char="Ø"/>
            </a:pPr>
            <a:r>
              <a:rPr lang="en-US" dirty="0" smtClean="0"/>
              <a:t>Materially </a:t>
            </a:r>
            <a:r>
              <a:rPr lang="en-US" dirty="0" err="1" smtClean="0"/>
              <a:t>prejuduces</a:t>
            </a:r>
            <a:r>
              <a:rPr lang="en-US" dirty="0" smtClean="0"/>
              <a:t> the interest of the Company or Managed scheme: or</a:t>
            </a:r>
          </a:p>
          <a:p>
            <a:pPr lvl="1">
              <a:buFont typeface="Wingdings" panose="05000000000000000000" pitchFamily="2" charset="2"/>
              <a:buChar char="Ø"/>
            </a:pPr>
            <a:r>
              <a:rPr lang="en-US" dirty="0" smtClean="0"/>
              <a:t>Materially prejudices the Company’s ability to pay its creditors; or</a:t>
            </a:r>
          </a:p>
          <a:p>
            <a:pPr lvl="1">
              <a:buFont typeface="Wingdings" panose="05000000000000000000" pitchFamily="2" charset="2"/>
              <a:buChar char="Ø"/>
            </a:pPr>
            <a:r>
              <a:rPr lang="en-US" dirty="0" smtClean="0"/>
              <a:t>Is serious</a:t>
            </a:r>
          </a:p>
          <a:p>
            <a:r>
              <a:rPr lang="en-US" dirty="0" smtClean="0"/>
              <a:t>Penalty is payable to the Registrar</a:t>
            </a:r>
          </a:p>
          <a:p>
            <a:r>
              <a:rPr lang="en-US" dirty="0" smtClean="0"/>
              <a:t>The Court may also order compensation to persons who have suffered damages (s639)</a:t>
            </a:r>
          </a:p>
          <a:p>
            <a:endParaRPr lang="en-NZ" dirty="0"/>
          </a:p>
        </p:txBody>
      </p:sp>
    </p:spTree>
    <p:extLst>
      <p:ext uri="{BB962C8B-B14F-4D97-AF65-F5344CB8AC3E}">
        <p14:creationId xmlns:p14="http://schemas.microsoft.com/office/powerpoint/2010/main" xmlns="" val="29779025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haroni" panose="02010803020104030203" pitchFamily="2" charset="-79"/>
                <a:cs typeface="Aharoni" panose="02010803020104030203" pitchFamily="2" charset="-79"/>
              </a:rPr>
              <a:t>Corporate Criminal Liability – Crimes Decree</a:t>
            </a:r>
            <a:endParaRPr lang="en-NZ"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p:txBody>
          <a:bodyPr>
            <a:normAutofit fontScale="92500"/>
          </a:bodyPr>
          <a:lstStyle/>
          <a:p>
            <a:r>
              <a:rPr lang="en-US" dirty="0"/>
              <a:t>Corporate criminal liability is legislated by Part 8 of the Crimes Decree 2009. The Decree hold bodies corporate liable for criminal acts carried out by employees in certain circumstances.</a:t>
            </a:r>
            <a:endParaRPr lang="en-NZ" dirty="0"/>
          </a:p>
          <a:p>
            <a:r>
              <a:rPr lang="en-US" dirty="0"/>
              <a:t>A body corporate can be prosecuted and convicted of any offence under the Crimes Decree, “as long as the employee, agent or officer of the Body Corporate acted within the actual or apparent scope of employment” </a:t>
            </a:r>
            <a:endParaRPr lang="en-NZ" dirty="0"/>
          </a:p>
          <a:p>
            <a:endParaRPr lang="en-NZ" dirty="0"/>
          </a:p>
        </p:txBody>
      </p:sp>
    </p:spTree>
    <p:extLst>
      <p:ext uri="{BB962C8B-B14F-4D97-AF65-F5344CB8AC3E}">
        <p14:creationId xmlns:p14="http://schemas.microsoft.com/office/powerpoint/2010/main" xmlns="" val="19680754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6408712"/>
          </a:xfrm>
        </p:spPr>
        <p:txBody>
          <a:bodyPr>
            <a:normAutofit fontScale="62500" lnSpcReduction="20000"/>
          </a:bodyPr>
          <a:lstStyle/>
          <a:p>
            <a:r>
              <a:rPr lang="en-US" dirty="0"/>
              <a:t>The circumstances under which a body corporate can be held liable for criminal activities of its employees or agents include:</a:t>
            </a:r>
            <a:endParaRPr lang="en-NZ" dirty="0"/>
          </a:p>
          <a:p>
            <a:pPr lvl="0"/>
            <a:r>
              <a:rPr lang="en-US" dirty="0"/>
              <a:t>The Body Corporate’s Board of Directors (defined as the body exercising the executive authority of the company )  </a:t>
            </a:r>
            <a:r>
              <a:rPr lang="en-US" b="1" i="1" dirty="0"/>
              <a:t>intentionally, knowingly or recklessly</a:t>
            </a:r>
            <a:r>
              <a:rPr lang="en-US" dirty="0"/>
              <a:t> engaging in the relevant conduct or </a:t>
            </a:r>
            <a:r>
              <a:rPr lang="en-US" b="1" i="1" dirty="0"/>
              <a:t>expressly, tacitly or impliedly authorizing or permitting</a:t>
            </a:r>
            <a:r>
              <a:rPr lang="en-US" dirty="0"/>
              <a:t> the commission of the offence: or</a:t>
            </a:r>
            <a:endParaRPr lang="en-NZ" dirty="0"/>
          </a:p>
          <a:p>
            <a:pPr lvl="0"/>
            <a:r>
              <a:rPr lang="en-US" b="1" i="1" dirty="0"/>
              <a:t>A high managerial agent</a:t>
            </a:r>
            <a:r>
              <a:rPr lang="en-US" dirty="0"/>
              <a:t> (defined as an employee agent or officer with duties of such responsibility that his conduct may be assumed to represent the xx) of the Body Corporate </a:t>
            </a:r>
            <a:r>
              <a:rPr lang="en-US" b="1" i="1" dirty="0"/>
              <a:t>intentionally, knowingly or recklessly</a:t>
            </a:r>
            <a:r>
              <a:rPr lang="en-US" dirty="0"/>
              <a:t> engaging in the relevant conduct or </a:t>
            </a:r>
            <a:r>
              <a:rPr lang="en-US" b="1" i="1" dirty="0"/>
              <a:t>expressly, tacitly or impliedly authorizing or permitting</a:t>
            </a:r>
            <a:r>
              <a:rPr lang="en-US" dirty="0"/>
              <a:t> the commission of the offence: (and the Body Corporate did not exercise due diligence to prevent the conduct) or</a:t>
            </a:r>
            <a:endParaRPr lang="en-NZ" dirty="0"/>
          </a:p>
          <a:p>
            <a:pPr lvl="0"/>
            <a:r>
              <a:rPr lang="en-US" dirty="0"/>
              <a:t>A corporate culture (defined as “attitude, policy, rule, course of conduct or practice existing within the Body Corporate or part of the Body Corporate) exists within the Body Corporate that </a:t>
            </a:r>
            <a:r>
              <a:rPr lang="en-US" b="1" i="1" dirty="0"/>
              <a:t>directs, encourages, tolerates or leads to noncompliance</a:t>
            </a:r>
            <a:r>
              <a:rPr lang="en-US" dirty="0"/>
              <a:t> with the relevant provision;</a:t>
            </a:r>
            <a:endParaRPr lang="en-NZ" dirty="0"/>
          </a:p>
          <a:p>
            <a:pPr lvl="0"/>
            <a:r>
              <a:rPr lang="en-US" dirty="0"/>
              <a:t>The Body Corporate </a:t>
            </a:r>
            <a:r>
              <a:rPr lang="en-US" b="1" i="1" dirty="0"/>
              <a:t>fails to create and maintain</a:t>
            </a:r>
            <a:r>
              <a:rPr lang="en-US" dirty="0"/>
              <a:t> a corporate culture that </a:t>
            </a:r>
            <a:r>
              <a:rPr lang="en-US" b="1" i="1" dirty="0"/>
              <a:t>requires compliance</a:t>
            </a:r>
            <a:r>
              <a:rPr lang="en-US" dirty="0"/>
              <a:t> with the relevant provision.</a:t>
            </a:r>
            <a:endParaRPr lang="en-NZ" dirty="0"/>
          </a:p>
          <a:p>
            <a:pPr lvl="0"/>
            <a:r>
              <a:rPr lang="en-US" dirty="0"/>
              <a:t>Where negligence if a fault element, the Body Corporates conduct may be held to be negligent if viewed as a whole.( evidenced by inadequate corporate management, control or supervision or failure to provide adequate systems of conveying relevant information to relevant persons)</a:t>
            </a:r>
            <a:endParaRPr lang="en-NZ" dirty="0"/>
          </a:p>
          <a:p>
            <a:endParaRPr lang="en-NZ" dirty="0"/>
          </a:p>
        </p:txBody>
      </p:sp>
    </p:spTree>
    <p:extLst>
      <p:ext uri="{BB962C8B-B14F-4D97-AF65-F5344CB8AC3E}">
        <p14:creationId xmlns:p14="http://schemas.microsoft.com/office/powerpoint/2010/main" xmlns="" val="15357243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haroni" panose="02010803020104030203" pitchFamily="2" charset="-79"/>
                <a:cs typeface="Aharoni" panose="02010803020104030203" pitchFamily="2" charset="-79"/>
              </a:rPr>
              <a:t>Mitigants to Criminal Liability</a:t>
            </a:r>
            <a:endParaRPr lang="en-NZ"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457200" y="1340768"/>
            <a:ext cx="8229600" cy="5112568"/>
          </a:xfrm>
        </p:spPr>
        <p:txBody>
          <a:bodyPr>
            <a:normAutofit fontScale="85000" lnSpcReduction="10000"/>
          </a:bodyPr>
          <a:lstStyle/>
          <a:p>
            <a:pPr lvl="0"/>
            <a:r>
              <a:rPr lang="en-US" dirty="0"/>
              <a:t>Robust Policies, including whistleblower policies which allow processes for anonymous reporting of allegations of non-compliance.</a:t>
            </a:r>
            <a:endParaRPr lang="en-NZ" dirty="0"/>
          </a:p>
          <a:p>
            <a:pPr lvl="0"/>
            <a:r>
              <a:rPr lang="en-US" dirty="0"/>
              <a:t>Implementation strategies</a:t>
            </a:r>
            <a:endParaRPr lang="en-NZ" dirty="0"/>
          </a:p>
          <a:p>
            <a:pPr lvl="0"/>
            <a:r>
              <a:rPr lang="en-US" dirty="0"/>
              <a:t>Training and Orientation processes </a:t>
            </a:r>
            <a:endParaRPr lang="en-NZ" dirty="0"/>
          </a:p>
          <a:p>
            <a:pPr lvl="0"/>
            <a:r>
              <a:rPr lang="en-US" dirty="0"/>
              <a:t>Compliance and internal Audit/Risk Programs </a:t>
            </a:r>
            <a:endParaRPr lang="en-NZ" dirty="0"/>
          </a:p>
          <a:p>
            <a:pPr lvl="0"/>
            <a:r>
              <a:rPr lang="en-US" dirty="0"/>
              <a:t>Complaints/Grievance and System of sanctions that is appropriate to the Organisation. </a:t>
            </a:r>
            <a:endParaRPr lang="en-US" dirty="0" smtClean="0"/>
          </a:p>
          <a:p>
            <a:pPr lvl="0"/>
            <a:r>
              <a:rPr lang="en-US" dirty="0" smtClean="0"/>
              <a:t>“</a:t>
            </a:r>
            <a:r>
              <a:rPr lang="en-US" dirty="0"/>
              <a:t>Corporate bodies must be able to identify particular areas of the law which are likely to see offending by its employees, agents and officers</a:t>
            </a:r>
            <a:r>
              <a:rPr lang="en-US" dirty="0" smtClean="0"/>
              <a:t>” (</a:t>
            </a:r>
            <a:r>
              <a:rPr lang="en-US" sz="2400" dirty="0" smtClean="0"/>
              <a:t>N Shameem - </a:t>
            </a:r>
            <a:r>
              <a:rPr lang="en-US" sz="2400" dirty="0"/>
              <a:t>“Legal Challenges and the Banker – The Way Forward in 2012</a:t>
            </a:r>
            <a:r>
              <a:rPr lang="en-US" dirty="0"/>
              <a:t>” </a:t>
            </a:r>
            <a:r>
              <a:rPr lang="en-US" dirty="0" smtClean="0"/>
              <a:t>)</a:t>
            </a:r>
            <a:endParaRPr lang="en-NZ" dirty="0"/>
          </a:p>
          <a:p>
            <a:endParaRPr lang="en-NZ" dirty="0"/>
          </a:p>
          <a:p>
            <a:endParaRPr lang="en-NZ" dirty="0"/>
          </a:p>
        </p:txBody>
      </p:sp>
    </p:spTree>
    <p:extLst>
      <p:ext uri="{BB962C8B-B14F-4D97-AF65-F5344CB8AC3E}">
        <p14:creationId xmlns:p14="http://schemas.microsoft.com/office/powerpoint/2010/main" xmlns="" val="227582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Aharoni" panose="02010803020104030203" pitchFamily="2" charset="-79"/>
                <a:cs typeface="Aharoni" panose="02010803020104030203" pitchFamily="2" charset="-79"/>
              </a:rPr>
              <a:t>Regulators</a:t>
            </a:r>
            <a:endParaRPr lang="en-NZ" sz="5400"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xmlns="" val="9533140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latin typeface="Aharoni" panose="02010803020104030203" pitchFamily="2" charset="-79"/>
                <a:cs typeface="Aharoni" panose="02010803020104030203" pitchFamily="2" charset="-79"/>
              </a:rPr>
              <a:t>Investigation and Information Gathering</a:t>
            </a:r>
            <a:endParaRPr lang="en-NZ" dirty="0">
              <a:latin typeface="Aharoni" panose="02010803020104030203" pitchFamily="2" charset="-79"/>
              <a:cs typeface="Aharoni" panose="02010803020104030203" pitchFamily="2" charset="-79"/>
            </a:endParaRPr>
          </a:p>
        </p:txBody>
      </p:sp>
      <p:sp>
        <p:nvSpPr>
          <p:cNvPr id="5" name="Content Placeholder 4"/>
          <p:cNvSpPr>
            <a:spLocks noGrp="1"/>
          </p:cNvSpPr>
          <p:nvPr>
            <p:ph idx="1"/>
          </p:nvPr>
        </p:nvSpPr>
        <p:spPr/>
        <p:txBody>
          <a:bodyPr>
            <a:normAutofit fontScale="92500" lnSpcReduction="20000"/>
          </a:bodyPr>
          <a:lstStyle/>
          <a:p>
            <a:r>
              <a:rPr lang="en-US" dirty="0" smtClean="0"/>
              <a:t>The Registrar of Companies and the Reserve bank are given wide powers of investigation and information gathering. (part 44)</a:t>
            </a:r>
          </a:p>
          <a:p>
            <a:r>
              <a:rPr lang="en-US" dirty="0" smtClean="0"/>
              <a:t>Powers:</a:t>
            </a:r>
          </a:p>
          <a:p>
            <a:pPr lvl="1">
              <a:buFont typeface="Wingdings" panose="05000000000000000000" pitchFamily="2" charset="2"/>
              <a:buChar char="Ø"/>
            </a:pPr>
            <a:r>
              <a:rPr lang="en-US" dirty="0" smtClean="0"/>
              <a:t>General Powers of Investigation</a:t>
            </a:r>
          </a:p>
          <a:p>
            <a:pPr lvl="1">
              <a:buFont typeface="Wingdings" panose="05000000000000000000" pitchFamily="2" charset="2"/>
              <a:buChar char="Ø"/>
            </a:pPr>
            <a:r>
              <a:rPr lang="en-US" dirty="0" smtClean="0"/>
              <a:t>Information Gathering </a:t>
            </a:r>
          </a:p>
          <a:p>
            <a:pPr lvl="1">
              <a:buFont typeface="Wingdings" panose="05000000000000000000" pitchFamily="2" charset="2"/>
              <a:buChar char="Ø"/>
            </a:pPr>
            <a:r>
              <a:rPr lang="en-US" dirty="0" smtClean="0"/>
              <a:t>Powers may be exercised in relation to a suspected contravention of the Companies Act or another law that involves the management or affairs of a Company or involves fraud or dishonesty in respect of a company</a:t>
            </a:r>
          </a:p>
          <a:p>
            <a:pPr lvl="1">
              <a:buFont typeface="Wingdings" panose="05000000000000000000" pitchFamily="2" charset="2"/>
              <a:buChar char="Ø"/>
            </a:pPr>
            <a:r>
              <a:rPr lang="en-US" dirty="0" smtClean="0"/>
              <a:t>Section 686</a:t>
            </a:r>
          </a:p>
        </p:txBody>
      </p:sp>
    </p:spTree>
    <p:extLst>
      <p:ext uri="{BB962C8B-B14F-4D97-AF65-F5344CB8AC3E}">
        <p14:creationId xmlns:p14="http://schemas.microsoft.com/office/powerpoint/2010/main" xmlns="" val="22116770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p:spPr>
        <p:txBody>
          <a:bodyPr>
            <a:normAutofit fontScale="92500" lnSpcReduction="20000"/>
          </a:bodyPr>
          <a:lstStyle/>
          <a:p>
            <a:r>
              <a:rPr lang="en-US" dirty="0" smtClean="0"/>
              <a:t>Can also make enquiries where it suspects a liquidator has not faithfully performed his/her duties or “ as it thinks expedient for the due administration of the corporations legislation” (s686(3) &amp; (4))</a:t>
            </a:r>
            <a:endParaRPr lang="en-NZ" dirty="0" smtClean="0"/>
          </a:p>
          <a:p>
            <a:r>
              <a:rPr lang="en-US" dirty="0" smtClean="0"/>
              <a:t>The Minister may also direct the Registrar or RBF to investigate any:</a:t>
            </a:r>
          </a:p>
          <a:p>
            <a:pPr lvl="1">
              <a:buFont typeface="Wingdings" panose="05000000000000000000" pitchFamily="2" charset="2"/>
              <a:buChar char="Ø"/>
            </a:pPr>
            <a:r>
              <a:rPr lang="en-US" dirty="0" smtClean="0"/>
              <a:t>Alleged contravention of the Act</a:t>
            </a:r>
          </a:p>
          <a:p>
            <a:pPr lvl="1">
              <a:buFont typeface="Wingdings" panose="05000000000000000000" pitchFamily="2" charset="2"/>
              <a:buChar char="Ø"/>
            </a:pPr>
            <a:r>
              <a:rPr lang="en-US" dirty="0" smtClean="0"/>
              <a:t>Alleged contravention of another law that involves management of a company or managed investment scheme</a:t>
            </a:r>
          </a:p>
          <a:p>
            <a:pPr lvl="1">
              <a:buFont typeface="Wingdings" panose="05000000000000000000" pitchFamily="2" charset="2"/>
              <a:buChar char="Ø"/>
            </a:pPr>
            <a:r>
              <a:rPr lang="en-US" dirty="0" smtClean="0"/>
              <a:t>Involves fraud or dishonesty in respect of a company or Managed investment scheme</a:t>
            </a:r>
          </a:p>
          <a:p>
            <a:pPr lvl="1">
              <a:buFont typeface="Wingdings" panose="05000000000000000000" pitchFamily="2" charset="2"/>
              <a:buChar char="Ø"/>
            </a:pPr>
            <a:r>
              <a:rPr lang="en-US" dirty="0" smtClean="0"/>
              <a:t>Section 687</a:t>
            </a:r>
            <a:endParaRPr lang="en-NZ" dirty="0"/>
          </a:p>
        </p:txBody>
      </p:sp>
    </p:spTree>
    <p:extLst>
      <p:ext uri="{BB962C8B-B14F-4D97-AF65-F5344CB8AC3E}">
        <p14:creationId xmlns:p14="http://schemas.microsoft.com/office/powerpoint/2010/main" xmlns="" val="23029534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Aharoni" panose="02010803020104030203" pitchFamily="2" charset="-79"/>
                <a:cs typeface="Aharoni" panose="02010803020104030203" pitchFamily="2" charset="-79"/>
              </a:rPr>
              <a:t>Registrar of Companies</a:t>
            </a:r>
            <a:endParaRPr lang="en-NZ"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p:txBody>
          <a:bodyPr/>
          <a:lstStyle/>
          <a:p>
            <a:r>
              <a:rPr lang="en-US" dirty="0" smtClean="0"/>
              <a:t>Main regulator under the Act (s13(2))</a:t>
            </a:r>
          </a:p>
          <a:p>
            <a:r>
              <a:rPr lang="en-US" dirty="0" smtClean="0"/>
              <a:t>Responsible for administration of all Parts of the Act except for </a:t>
            </a:r>
            <a:r>
              <a:rPr lang="en-US" dirty="0"/>
              <a:t>parts 22 -28, 42 (solely) and </a:t>
            </a:r>
            <a:r>
              <a:rPr lang="en-US" dirty="0" smtClean="0"/>
              <a:t>jointly for Parts </a:t>
            </a:r>
            <a:r>
              <a:rPr lang="en-US" dirty="0"/>
              <a:t>43 and 44 (in conjunction with the Registrar) of the Act</a:t>
            </a:r>
          </a:p>
          <a:p>
            <a:endParaRPr lang="en-US" dirty="0" smtClean="0"/>
          </a:p>
          <a:p>
            <a:endParaRPr lang="en-NZ" dirty="0"/>
          </a:p>
        </p:txBody>
      </p:sp>
    </p:spTree>
    <p:extLst>
      <p:ext uri="{BB962C8B-B14F-4D97-AF65-F5344CB8AC3E}">
        <p14:creationId xmlns:p14="http://schemas.microsoft.com/office/powerpoint/2010/main" xmlns="" val="7129638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Aharoni" panose="02010803020104030203" pitchFamily="2" charset="-79"/>
                <a:cs typeface="Aharoni" panose="02010803020104030203" pitchFamily="2" charset="-79"/>
              </a:rPr>
              <a:t>Reserve Bank of Fiji</a:t>
            </a:r>
            <a:endParaRPr lang="en-NZ"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457200" y="1600200"/>
            <a:ext cx="8229600" cy="4925144"/>
          </a:xfrm>
        </p:spPr>
        <p:txBody>
          <a:bodyPr>
            <a:normAutofit fontScale="77500" lnSpcReduction="20000"/>
          </a:bodyPr>
          <a:lstStyle/>
          <a:p>
            <a:r>
              <a:rPr lang="en-US" dirty="0" smtClean="0"/>
              <a:t>The RBF is responsible for parts 22 -28, 42 (solely) and Parts 43 and 44 (in conjunction with the Registrar) of the Act</a:t>
            </a:r>
          </a:p>
          <a:p>
            <a:r>
              <a:rPr lang="en-US" dirty="0" smtClean="0"/>
              <a:t>RBF is given powers under the Act in respect of :</a:t>
            </a:r>
          </a:p>
          <a:p>
            <a:pPr lvl="1">
              <a:buFont typeface="Wingdings" panose="05000000000000000000" pitchFamily="2" charset="2"/>
              <a:buChar char="Ø"/>
            </a:pPr>
            <a:r>
              <a:rPr lang="en-US" dirty="0" smtClean="0"/>
              <a:t>Operators of Security Exchange or Central Depository</a:t>
            </a:r>
          </a:p>
          <a:p>
            <a:pPr lvl="1">
              <a:buFont typeface="Wingdings" panose="05000000000000000000" pitchFamily="2" charset="2"/>
              <a:buChar char="Ø"/>
            </a:pPr>
            <a:r>
              <a:rPr lang="en-US" dirty="0" smtClean="0"/>
              <a:t>Holders of Securities Industry License</a:t>
            </a:r>
          </a:p>
          <a:p>
            <a:pPr lvl="1">
              <a:buFont typeface="Wingdings" panose="05000000000000000000" pitchFamily="2" charset="2"/>
              <a:buChar char="Ø"/>
            </a:pPr>
            <a:r>
              <a:rPr lang="en-US" dirty="0" smtClean="0"/>
              <a:t>Trustee Corporations</a:t>
            </a:r>
          </a:p>
          <a:p>
            <a:pPr lvl="1">
              <a:buFont typeface="Wingdings" panose="05000000000000000000" pitchFamily="2" charset="2"/>
              <a:buChar char="Ø"/>
            </a:pPr>
            <a:r>
              <a:rPr lang="en-US" dirty="0" smtClean="0"/>
              <a:t>Takeovers</a:t>
            </a:r>
          </a:p>
          <a:p>
            <a:pPr lvl="1">
              <a:buFont typeface="Wingdings" panose="05000000000000000000" pitchFamily="2" charset="2"/>
              <a:buChar char="Ø"/>
            </a:pPr>
            <a:r>
              <a:rPr lang="en-US" dirty="0" smtClean="0"/>
              <a:t>Capital Raisings</a:t>
            </a:r>
          </a:p>
          <a:p>
            <a:pPr lvl="1">
              <a:buFont typeface="Wingdings" panose="05000000000000000000" pitchFamily="2" charset="2"/>
              <a:buChar char="Ø"/>
            </a:pPr>
            <a:r>
              <a:rPr lang="en-US" dirty="0" smtClean="0"/>
              <a:t>Debentures</a:t>
            </a:r>
          </a:p>
          <a:p>
            <a:pPr lvl="1">
              <a:buFont typeface="Wingdings" panose="05000000000000000000" pitchFamily="2" charset="2"/>
              <a:buChar char="Ø"/>
            </a:pPr>
            <a:r>
              <a:rPr lang="en-US" dirty="0" smtClean="0"/>
              <a:t>Managed Investment Schemes</a:t>
            </a:r>
          </a:p>
          <a:p>
            <a:r>
              <a:rPr lang="en-US" dirty="0" smtClean="0"/>
              <a:t>Additional power to RBF – to make investigations into any breach of section 263 (compulsory acquisition of shares or interests other than a takeover)</a:t>
            </a:r>
          </a:p>
          <a:p>
            <a:pPr marL="0" indent="0">
              <a:buNone/>
            </a:pPr>
            <a:endParaRPr lang="en-NZ" dirty="0"/>
          </a:p>
        </p:txBody>
      </p:sp>
    </p:spTree>
    <p:extLst>
      <p:ext uri="{BB962C8B-B14F-4D97-AF65-F5344CB8AC3E}">
        <p14:creationId xmlns:p14="http://schemas.microsoft.com/office/powerpoint/2010/main" xmlns="" val="28282531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CORPORATE CAPACITY</a:t>
            </a:r>
            <a:endParaRPr lang="en-NZ" dirty="0"/>
          </a:p>
        </p:txBody>
      </p:sp>
      <p:sp>
        <p:nvSpPr>
          <p:cNvPr id="3" name="Text Placeholder 2"/>
          <p:cNvSpPr>
            <a:spLocks noGrp="1"/>
          </p:cNvSpPr>
          <p:nvPr>
            <p:ph type="body" idx="1"/>
          </p:nvPr>
        </p:nvSpPr>
        <p:spPr/>
        <p:txBody>
          <a:bodyPr/>
          <a:lstStyle/>
          <a:p>
            <a:endParaRPr lang="en-NZ" dirty="0"/>
          </a:p>
        </p:txBody>
      </p:sp>
    </p:spTree>
    <p:extLst>
      <p:ext uri="{BB962C8B-B14F-4D97-AF65-F5344CB8AC3E}">
        <p14:creationId xmlns:p14="http://schemas.microsoft.com/office/powerpoint/2010/main" xmlns="" val="39991087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haroni" panose="02010803020104030203" pitchFamily="2" charset="-79"/>
                <a:cs typeface="Aharoni" panose="02010803020104030203" pitchFamily="2" charset="-79"/>
              </a:rPr>
              <a:t>Reserve Bank – Cont.</a:t>
            </a:r>
            <a:endParaRPr lang="en-NZ"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p:txBody>
          <a:bodyPr>
            <a:normAutofit fontScale="92500" lnSpcReduction="20000"/>
          </a:bodyPr>
          <a:lstStyle/>
          <a:p>
            <a:r>
              <a:rPr lang="en-US" dirty="0" smtClean="0"/>
              <a:t>RBF may collect information by inspecting books (s700), issuing notices to produce documents (s703) and requiring persons to appear before it to disclose information (s708-10)</a:t>
            </a:r>
          </a:p>
          <a:p>
            <a:r>
              <a:rPr lang="en-US" dirty="0" smtClean="0"/>
              <a:t>RBF may require a Director or Company Secretary to disclose information that has or may affect a dealing in securities issued by the Company (s708)</a:t>
            </a:r>
          </a:p>
          <a:p>
            <a:r>
              <a:rPr lang="en-US" dirty="0" smtClean="0"/>
              <a:t>The Disclosure is made in private and the person making the disclosure may have his or her lawyer present (s709-10)</a:t>
            </a:r>
            <a:endParaRPr lang="en-NZ" dirty="0"/>
          </a:p>
        </p:txBody>
      </p:sp>
    </p:spTree>
    <p:extLst>
      <p:ext uri="{BB962C8B-B14F-4D97-AF65-F5344CB8AC3E}">
        <p14:creationId xmlns:p14="http://schemas.microsoft.com/office/powerpoint/2010/main" xmlns="" val="12680354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endParaRPr lang="en-US" dirty="0" smtClean="0"/>
          </a:p>
          <a:p>
            <a:pPr marL="0" indent="0" algn="ctr">
              <a:buNone/>
            </a:pPr>
            <a:endParaRPr lang="en-US" dirty="0"/>
          </a:p>
          <a:p>
            <a:pPr marL="0" indent="0" algn="ctr">
              <a:buNone/>
            </a:pPr>
            <a:r>
              <a:rPr lang="en-US" sz="4800" dirty="0" smtClean="0">
                <a:latin typeface="Aharoni" panose="02010803020104030203" pitchFamily="2" charset="-79"/>
                <a:cs typeface="Aharoni" panose="02010803020104030203" pitchFamily="2" charset="-79"/>
              </a:rPr>
              <a:t>Thank You</a:t>
            </a:r>
            <a:endParaRPr lang="en-NZ" sz="4800"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xmlns="" val="542413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haroni" panose="02010803020104030203" pitchFamily="2" charset="-79"/>
                <a:cs typeface="Aharoni" panose="02010803020104030203" pitchFamily="2" charset="-79"/>
              </a:rPr>
              <a:t>Corporate Capacity</a:t>
            </a:r>
            <a:endParaRPr lang="en-NZ"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p:txBody>
          <a:bodyPr/>
          <a:lstStyle/>
          <a:p>
            <a:r>
              <a:rPr lang="en-US" dirty="0" smtClean="0"/>
              <a:t>Previously a company was empowered by its Memorandum of Association.</a:t>
            </a:r>
          </a:p>
          <a:p>
            <a:r>
              <a:rPr lang="en-US" dirty="0" smtClean="0"/>
              <a:t>Now, Memorandum of Association is NOT allowed (section 46).</a:t>
            </a:r>
          </a:p>
          <a:p>
            <a:r>
              <a:rPr lang="en-US" dirty="0" smtClean="0"/>
              <a:t>Capacity defined by section 44</a:t>
            </a:r>
          </a:p>
          <a:p>
            <a:r>
              <a:rPr lang="en-US" dirty="0" smtClean="0"/>
              <a:t>A company has “the legal capacity and powers </a:t>
            </a:r>
            <a:r>
              <a:rPr lang="en-US" b="1" dirty="0" smtClean="0"/>
              <a:t>of an individual </a:t>
            </a:r>
            <a:r>
              <a:rPr lang="en-US" dirty="0" smtClean="0"/>
              <a:t>both in and outside Fiji”</a:t>
            </a:r>
          </a:p>
          <a:p>
            <a:endParaRPr lang="en-NZ" dirty="0"/>
          </a:p>
        </p:txBody>
      </p:sp>
    </p:spTree>
    <p:extLst>
      <p:ext uri="{BB962C8B-B14F-4D97-AF65-F5344CB8AC3E}">
        <p14:creationId xmlns:p14="http://schemas.microsoft.com/office/powerpoint/2010/main" xmlns="" val="25386770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haroni" panose="02010803020104030203" pitchFamily="2" charset="-79"/>
                <a:cs typeface="Aharoni" panose="02010803020104030203" pitchFamily="2" charset="-79"/>
              </a:rPr>
              <a:t>Corporate Capacity …cont</a:t>
            </a:r>
            <a:endParaRPr lang="en-NZ"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p:txBody>
          <a:bodyPr>
            <a:normAutofit fontScale="85000" lnSpcReduction="10000"/>
          </a:bodyPr>
          <a:lstStyle/>
          <a:p>
            <a:r>
              <a:rPr lang="en-US" dirty="0" smtClean="0"/>
              <a:t>Section 44</a:t>
            </a:r>
          </a:p>
          <a:p>
            <a:pPr lvl="1">
              <a:buFont typeface="Wingdings" panose="05000000000000000000" pitchFamily="2" charset="2"/>
              <a:buChar char="Ø"/>
            </a:pPr>
            <a:r>
              <a:rPr lang="en-US" dirty="0" smtClean="0"/>
              <a:t>Capacity to sue and be sued</a:t>
            </a:r>
          </a:p>
          <a:p>
            <a:pPr lvl="1">
              <a:buFont typeface="Wingdings" panose="05000000000000000000" pitchFamily="2" charset="2"/>
              <a:buChar char="Ø"/>
            </a:pPr>
            <a:r>
              <a:rPr lang="en-US" dirty="0" smtClean="0"/>
              <a:t>Power to own and dispose of property</a:t>
            </a:r>
          </a:p>
          <a:p>
            <a:pPr lvl="1">
              <a:buFont typeface="Wingdings" panose="05000000000000000000" pitchFamily="2" charset="2"/>
              <a:buChar char="Ø"/>
            </a:pPr>
            <a:r>
              <a:rPr lang="en-US" dirty="0" smtClean="0"/>
              <a:t>All the powers of a natural person plus corporate powers</a:t>
            </a:r>
          </a:p>
          <a:p>
            <a:r>
              <a:rPr lang="en-US" dirty="0" smtClean="0"/>
              <a:t>Companies also have special features that natural persons don’t</a:t>
            </a:r>
          </a:p>
          <a:p>
            <a:pPr lvl="1">
              <a:buFont typeface="Wingdings" panose="05000000000000000000" pitchFamily="2" charset="2"/>
              <a:buChar char="Ø"/>
            </a:pPr>
            <a:r>
              <a:rPr lang="en-US" dirty="0" smtClean="0"/>
              <a:t>Issue of shares and charges in respect of dealings with other persons</a:t>
            </a:r>
          </a:p>
          <a:p>
            <a:pPr lvl="1">
              <a:buFont typeface="Wingdings" panose="05000000000000000000" pitchFamily="2" charset="2"/>
              <a:buChar char="Ø"/>
            </a:pPr>
            <a:r>
              <a:rPr lang="en-US" dirty="0" smtClean="0"/>
              <a:t>Liability of members is limited to amount unpaid on shares or the dollar value of a guarantee</a:t>
            </a:r>
          </a:p>
          <a:p>
            <a:pPr lvl="1">
              <a:buFont typeface="Wingdings" panose="05000000000000000000" pitchFamily="2" charset="2"/>
              <a:buChar char="Ø"/>
            </a:pPr>
            <a:r>
              <a:rPr lang="en-US" dirty="0" smtClean="0"/>
              <a:t>Power to create a floating charge</a:t>
            </a:r>
          </a:p>
          <a:p>
            <a:pPr>
              <a:buFont typeface="Wingdings" panose="05000000000000000000" pitchFamily="2" charset="2"/>
              <a:buChar char="Ø"/>
            </a:pPr>
            <a:endParaRPr lang="en-NZ" dirty="0"/>
          </a:p>
        </p:txBody>
      </p:sp>
    </p:spTree>
    <p:extLst>
      <p:ext uri="{BB962C8B-B14F-4D97-AF65-F5344CB8AC3E}">
        <p14:creationId xmlns:p14="http://schemas.microsoft.com/office/powerpoint/2010/main" xmlns="" val="3857720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decision making hierarchy </a:t>
            </a:r>
            <a:endParaRPr lang="en-NZ" dirty="0"/>
          </a:p>
        </p:txBody>
      </p:sp>
      <p:sp>
        <p:nvSpPr>
          <p:cNvPr id="3" name="Text Placeholder 2"/>
          <p:cNvSpPr>
            <a:spLocks noGrp="1"/>
          </p:cNvSpPr>
          <p:nvPr>
            <p:ph type="body" idx="1"/>
          </p:nvPr>
        </p:nvSpPr>
        <p:spPr/>
        <p:txBody>
          <a:bodyPr/>
          <a:lstStyle/>
          <a:p>
            <a:endParaRPr lang="en-NZ" dirty="0"/>
          </a:p>
        </p:txBody>
      </p:sp>
    </p:spTree>
    <p:extLst>
      <p:ext uri="{BB962C8B-B14F-4D97-AF65-F5344CB8AC3E}">
        <p14:creationId xmlns:p14="http://schemas.microsoft.com/office/powerpoint/2010/main" xmlns="" val="417302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haroni" panose="02010803020104030203" pitchFamily="2" charset="-79"/>
                <a:cs typeface="Aharoni" panose="02010803020104030203" pitchFamily="2" charset="-79"/>
              </a:rPr>
              <a:t>Corporate Governance</a:t>
            </a:r>
            <a:endParaRPr lang="en-NZ"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p:txBody>
          <a:bodyPr>
            <a:normAutofit fontScale="92500"/>
          </a:bodyPr>
          <a:lstStyle/>
          <a:p>
            <a:r>
              <a:rPr lang="en-US" dirty="0" smtClean="0"/>
              <a:t>Members appoint Directors who are responsible for the strategic direction and control of the Company</a:t>
            </a:r>
          </a:p>
          <a:p>
            <a:r>
              <a:rPr lang="en-US" dirty="0" smtClean="0"/>
              <a:t>Management carry out the day to day running of the company and are responsible to the Board</a:t>
            </a:r>
          </a:p>
          <a:p>
            <a:r>
              <a:rPr lang="en-US" dirty="0" smtClean="0"/>
              <a:t>Rules of Corporate Governance to ensure robust decision making, compliance and accountability. Includes requirement for external auditors, Risk Management Frameworks etc.</a:t>
            </a:r>
            <a:endParaRPr lang="en-NZ" dirty="0"/>
          </a:p>
        </p:txBody>
      </p:sp>
    </p:spTree>
    <p:extLst>
      <p:ext uri="{BB962C8B-B14F-4D97-AF65-F5344CB8AC3E}">
        <p14:creationId xmlns:p14="http://schemas.microsoft.com/office/powerpoint/2010/main" xmlns="" val="22794668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haroni" panose="02010803020104030203" pitchFamily="2" charset="-79"/>
                <a:cs typeface="Aharoni" panose="02010803020104030203" pitchFamily="2" charset="-79"/>
              </a:rPr>
              <a:t>Board Of Directors</a:t>
            </a:r>
            <a:endParaRPr lang="en-NZ"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457200" y="1412776"/>
            <a:ext cx="8229600" cy="5112568"/>
          </a:xfrm>
        </p:spPr>
        <p:txBody>
          <a:bodyPr>
            <a:normAutofit fontScale="62500" lnSpcReduction="20000"/>
          </a:bodyPr>
          <a:lstStyle/>
          <a:p>
            <a:pPr lvl="0"/>
            <a:r>
              <a:rPr lang="en-US" dirty="0"/>
              <a:t>appointed by shareholders.</a:t>
            </a:r>
            <a:endParaRPr lang="en-NZ" dirty="0"/>
          </a:p>
          <a:p>
            <a:pPr lvl="0"/>
            <a:r>
              <a:rPr lang="en-US" dirty="0"/>
              <a:t>responsible for the strategic direction and control of a company. This includes oversight of the structure of the organization, setting and approving of business objectives, strategies, plans, risk management and compliance with regulations.</a:t>
            </a:r>
            <a:endParaRPr lang="en-NZ" dirty="0"/>
          </a:p>
          <a:p>
            <a:pPr lvl="0"/>
            <a:r>
              <a:rPr lang="en-US" dirty="0"/>
              <a:t>Board also appoints the Managing Director or CEO and carries out succession planning</a:t>
            </a:r>
            <a:endParaRPr lang="en-NZ" dirty="0"/>
          </a:p>
          <a:p>
            <a:pPr lvl="0"/>
            <a:r>
              <a:rPr lang="en-US" dirty="0"/>
              <a:t>Boards of public companies maintain investor relations – communications and plans for disclosures. </a:t>
            </a:r>
            <a:endParaRPr lang="en-NZ" dirty="0"/>
          </a:p>
          <a:p>
            <a:pPr lvl="0"/>
            <a:r>
              <a:rPr lang="en-US" dirty="0"/>
              <a:t>Distinct from management (although employees/CEO may also be appointed as Directors)</a:t>
            </a:r>
            <a:endParaRPr lang="en-NZ" dirty="0"/>
          </a:p>
          <a:p>
            <a:r>
              <a:rPr lang="en-US" dirty="0"/>
              <a:t>“The Board of Directors manages the corporations business and formulates business policy. Shareholders elect the members of the Board for this purpose, retaining for themselves the right to decide only the most fundamental issues such as major changes in capital structure. Officers of the Corporation act, in effect, as agents or delegates of the Board, their essential role being to carry out Board </a:t>
            </a:r>
            <a:r>
              <a:rPr lang="en-US" dirty="0" smtClean="0"/>
              <a:t>decisions”</a:t>
            </a:r>
            <a:r>
              <a:rPr lang="en-NZ" dirty="0" smtClean="0"/>
              <a:t> </a:t>
            </a:r>
            <a:r>
              <a:rPr lang="en-US" dirty="0" smtClean="0"/>
              <a:t>Henry </a:t>
            </a:r>
            <a:r>
              <a:rPr lang="en-US" dirty="0"/>
              <a:t>Bosch “Corporate Practices and Conduct” (3 ed)</a:t>
            </a:r>
            <a:endParaRPr lang="en-NZ" dirty="0"/>
          </a:p>
          <a:p>
            <a:endParaRPr lang="en-NZ" dirty="0"/>
          </a:p>
        </p:txBody>
      </p:sp>
    </p:spTree>
    <p:extLst>
      <p:ext uri="{BB962C8B-B14F-4D97-AF65-F5344CB8AC3E}">
        <p14:creationId xmlns:p14="http://schemas.microsoft.com/office/powerpoint/2010/main" xmlns="" val="1327001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Aharoni" panose="02010803020104030203" pitchFamily="2" charset="-79"/>
                <a:cs typeface="Aharoni" panose="02010803020104030203" pitchFamily="2" charset="-79"/>
              </a:rPr>
              <a:t>MD/CEO -Executives</a:t>
            </a:r>
            <a:endParaRPr lang="en-NZ"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p:txBody>
          <a:bodyPr/>
          <a:lstStyle/>
          <a:p>
            <a:r>
              <a:rPr lang="en-US" dirty="0" smtClean="0"/>
              <a:t>Responsible for the day to day operational running of the Company</a:t>
            </a:r>
          </a:p>
          <a:p>
            <a:r>
              <a:rPr lang="en-US" dirty="0" smtClean="0"/>
              <a:t>Implement the decisions of the Board</a:t>
            </a:r>
          </a:p>
          <a:p>
            <a:r>
              <a:rPr lang="en-US" dirty="0" smtClean="0"/>
              <a:t>Are accountable to the Board – report at regular Board meetings and seek Board approval where required</a:t>
            </a:r>
            <a:endParaRPr lang="en-NZ" dirty="0"/>
          </a:p>
        </p:txBody>
      </p:sp>
    </p:spTree>
    <p:extLst>
      <p:ext uri="{BB962C8B-B14F-4D97-AF65-F5344CB8AC3E}">
        <p14:creationId xmlns:p14="http://schemas.microsoft.com/office/powerpoint/2010/main" xmlns="" val="8373627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281</TotalTime>
  <Words>1903</Words>
  <Application>Microsoft Office PowerPoint</Application>
  <PresentationFormat>On-screen Show (4:3)</PresentationFormat>
  <Paragraphs>151</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Corporate Liability under the Companies Act 2015</vt:lpstr>
      <vt:lpstr>Introduction</vt:lpstr>
      <vt:lpstr>CORPORATE CAPACITY</vt:lpstr>
      <vt:lpstr>Corporate Capacity</vt:lpstr>
      <vt:lpstr>Corporate Capacity …cont</vt:lpstr>
      <vt:lpstr>The decision making hierarchy </vt:lpstr>
      <vt:lpstr>Corporate Governance</vt:lpstr>
      <vt:lpstr>Board Of Directors</vt:lpstr>
      <vt:lpstr>MD/CEO -Executives</vt:lpstr>
      <vt:lpstr>Assent to Transactions by a Company</vt:lpstr>
      <vt:lpstr>Common Seal</vt:lpstr>
      <vt:lpstr>Power to make contracts on behalf of a Company</vt:lpstr>
      <vt:lpstr>Validation and Ratification of Defective Transactions</vt:lpstr>
      <vt:lpstr>LIABILITY</vt:lpstr>
      <vt:lpstr>Company’s Liability for Civil &amp; Criminal Wrongs</vt:lpstr>
      <vt:lpstr>Directors Duties</vt:lpstr>
      <vt:lpstr>Directors duties which attract criminal sanctions</vt:lpstr>
      <vt:lpstr>Offences under the Companies Act</vt:lpstr>
      <vt:lpstr>How proceedings are taken</vt:lpstr>
      <vt:lpstr>Civil Penalties</vt:lpstr>
      <vt:lpstr>Civil Penalties - continued</vt:lpstr>
      <vt:lpstr>Corporate Criminal Liability – Crimes Decree</vt:lpstr>
      <vt:lpstr>Slide 23</vt:lpstr>
      <vt:lpstr>Mitigants to Criminal Liability</vt:lpstr>
      <vt:lpstr>Regulators</vt:lpstr>
      <vt:lpstr>Investigation and Information Gathering</vt:lpstr>
      <vt:lpstr>Slide 27</vt:lpstr>
      <vt:lpstr>Registrar of Companies</vt:lpstr>
      <vt:lpstr>Reserve Bank of Fiji</vt:lpstr>
      <vt:lpstr>Reserve Bank – Cont.</vt:lpstr>
      <vt:lpstr>Slide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Corporate Liability under the Companies Act 2015</dc:title>
  <dc:creator>Vandhna Narayan</dc:creator>
  <cp:lastModifiedBy>Dev</cp:lastModifiedBy>
  <cp:revision>22</cp:revision>
  <cp:lastPrinted>2015-11-29T00:24:39Z</cp:lastPrinted>
  <dcterms:created xsi:type="dcterms:W3CDTF">2015-11-27T22:15:45Z</dcterms:created>
  <dcterms:modified xsi:type="dcterms:W3CDTF">2015-11-29T22:03:57Z</dcterms:modified>
</cp:coreProperties>
</file>