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99" r:id="rId2"/>
    <p:sldId id="286" r:id="rId3"/>
    <p:sldId id="257" r:id="rId4"/>
    <p:sldId id="260" r:id="rId5"/>
    <p:sldId id="264" r:id="rId6"/>
    <p:sldId id="263" r:id="rId7"/>
    <p:sldId id="265" r:id="rId8"/>
    <p:sldId id="266" r:id="rId9"/>
    <p:sldId id="267" r:id="rId10"/>
    <p:sldId id="268" r:id="rId11"/>
    <p:sldId id="269" r:id="rId12"/>
    <p:sldId id="304" r:id="rId13"/>
    <p:sldId id="270" r:id="rId14"/>
    <p:sldId id="294"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98" r:id="rId28"/>
    <p:sldId id="284" r:id="rId29"/>
    <p:sldId id="287" r:id="rId30"/>
    <p:sldId id="288" r:id="rId31"/>
    <p:sldId id="289" r:id="rId32"/>
    <p:sldId id="290" r:id="rId33"/>
    <p:sldId id="291" r:id="rId34"/>
    <p:sldId id="293" r:id="rId35"/>
    <p:sldId id="292" r:id="rId36"/>
    <p:sldId id="295" r:id="rId37"/>
    <p:sldId id="297" r:id="rId38"/>
    <p:sldId id="300" r:id="rId39"/>
    <p:sldId id="301" r:id="rId40"/>
    <p:sldId id="302" r:id="rId41"/>
    <p:sldId id="303" r:id="rId42"/>
    <p:sldId id="306" r:id="rId43"/>
    <p:sldId id="305" r:id="rId44"/>
    <p:sldId id="307" r:id="rId45"/>
    <p:sldId id="308" r:id="rId46"/>
    <p:sldId id="309" r:id="rId47"/>
    <p:sldId id="310" r:id="rId48"/>
    <p:sldId id="316" r:id="rId49"/>
    <p:sldId id="311" r:id="rId50"/>
    <p:sldId id="312" r:id="rId51"/>
    <p:sldId id="313" r:id="rId52"/>
    <p:sldId id="315" r:id="rId53"/>
    <p:sldId id="317" r:id="rId54"/>
    <p:sldId id="319"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80" autoAdjust="0"/>
  </p:normalViewPr>
  <p:slideViewPr>
    <p:cSldViewPr snapToGrid="0">
      <p:cViewPr varScale="1">
        <p:scale>
          <a:sx n="63" d="100"/>
          <a:sy n="63" d="100"/>
        </p:scale>
        <p:origin x="-522" y="-96"/>
      </p:cViewPr>
      <p:guideLst>
        <p:guide orient="horz" pos="2160"/>
        <p:guide pos="3840"/>
      </p:guideLst>
    </p:cSldViewPr>
  </p:slideViewPr>
  <p:outlineViewPr>
    <p:cViewPr>
      <p:scale>
        <a:sx n="33" d="100"/>
        <a:sy n="33" d="100"/>
      </p:scale>
      <p:origin x="1374" y="3318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3A40F5-BB37-49C9-AED3-0625A9D7BA2D}" type="datetimeFigureOut">
              <a:rPr lang="en-GB" smtClean="0"/>
              <a:pPr/>
              <a:t>02/12/2015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682F8B-03C1-4931-AB2A-46126B3FA73A}" type="slidenum">
              <a:rPr lang="en-GB" smtClean="0"/>
              <a:pPr/>
              <a:t>‹#›</a:t>
            </a:fld>
            <a:endParaRPr lang="en-GB"/>
          </a:p>
        </p:txBody>
      </p:sp>
    </p:spTree>
    <p:extLst>
      <p:ext uri="{BB962C8B-B14F-4D97-AF65-F5344CB8AC3E}">
        <p14:creationId xmlns="" xmlns:p14="http://schemas.microsoft.com/office/powerpoint/2010/main" val="641026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682F8B-03C1-4931-AB2A-46126B3FA73A}" type="slidenum">
              <a:rPr lang="en-GB" smtClean="0"/>
              <a:pPr/>
              <a:t>3</a:t>
            </a:fld>
            <a:endParaRPr lang="en-GB"/>
          </a:p>
        </p:txBody>
      </p:sp>
    </p:spTree>
    <p:extLst>
      <p:ext uri="{BB962C8B-B14F-4D97-AF65-F5344CB8AC3E}">
        <p14:creationId xmlns="" xmlns:p14="http://schemas.microsoft.com/office/powerpoint/2010/main" val="2525514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4682F8B-03C1-4931-AB2A-46126B3FA73A}" type="slidenum">
              <a:rPr lang="en-GB" smtClean="0"/>
              <a:pPr/>
              <a:t>28</a:t>
            </a:fld>
            <a:endParaRPr lang="en-GB"/>
          </a:p>
        </p:txBody>
      </p:sp>
    </p:spTree>
    <p:extLst>
      <p:ext uri="{BB962C8B-B14F-4D97-AF65-F5344CB8AC3E}">
        <p14:creationId xmlns="" xmlns:p14="http://schemas.microsoft.com/office/powerpoint/2010/main" val="2277462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83E0EBF-1454-499B-8ADB-0FA8173D9314}" type="datetime1">
              <a:rPr lang="en-GB" smtClean="0"/>
              <a:pPr/>
              <a:t>02/12/2015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460653-8FD6-4BCA-A537-690D0EF2C7EC}" type="slidenum">
              <a:rPr lang="en-GB" smtClean="0"/>
              <a:pPr/>
              <a:t>‹#›</a:t>
            </a:fld>
            <a:endParaRPr lang="en-GB"/>
          </a:p>
        </p:txBody>
      </p:sp>
    </p:spTree>
    <p:extLst>
      <p:ext uri="{BB962C8B-B14F-4D97-AF65-F5344CB8AC3E}">
        <p14:creationId xmlns="" xmlns:p14="http://schemas.microsoft.com/office/powerpoint/2010/main" val="1390020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7463A1-509B-4E6E-BB66-96281ED28207}" type="datetime1">
              <a:rPr lang="en-GB" smtClean="0"/>
              <a:pPr/>
              <a:t>02/12/2015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460653-8FD6-4BCA-A537-690D0EF2C7EC}" type="slidenum">
              <a:rPr lang="en-GB" smtClean="0"/>
              <a:pPr/>
              <a:t>‹#›</a:t>
            </a:fld>
            <a:endParaRPr lang="en-GB"/>
          </a:p>
        </p:txBody>
      </p:sp>
    </p:spTree>
    <p:extLst>
      <p:ext uri="{BB962C8B-B14F-4D97-AF65-F5344CB8AC3E}">
        <p14:creationId xmlns="" xmlns:p14="http://schemas.microsoft.com/office/powerpoint/2010/main" val="985340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F938FE2-D6A5-40CC-A8AE-3C9E23A2BFF8}" type="datetime1">
              <a:rPr lang="en-GB" smtClean="0"/>
              <a:pPr/>
              <a:t>02/12/2015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460653-8FD6-4BCA-A537-690D0EF2C7EC}" type="slidenum">
              <a:rPr lang="en-GB" smtClean="0"/>
              <a:pPr/>
              <a:t>‹#›</a:t>
            </a:fld>
            <a:endParaRPr lang="en-GB"/>
          </a:p>
        </p:txBody>
      </p:sp>
    </p:spTree>
    <p:extLst>
      <p:ext uri="{BB962C8B-B14F-4D97-AF65-F5344CB8AC3E}">
        <p14:creationId xmlns="" xmlns:p14="http://schemas.microsoft.com/office/powerpoint/2010/main" val="1223791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03B47E-E54A-4C08-B6B7-948A4568438F}" type="datetime1">
              <a:rPr lang="en-GB" smtClean="0"/>
              <a:pPr/>
              <a:t>02/12/2015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460653-8FD6-4BCA-A537-690D0EF2C7EC}" type="slidenum">
              <a:rPr lang="en-GB" smtClean="0"/>
              <a:pPr/>
              <a:t>‹#›</a:t>
            </a:fld>
            <a:endParaRPr lang="en-GB"/>
          </a:p>
        </p:txBody>
      </p:sp>
    </p:spTree>
    <p:extLst>
      <p:ext uri="{BB962C8B-B14F-4D97-AF65-F5344CB8AC3E}">
        <p14:creationId xmlns="" xmlns:p14="http://schemas.microsoft.com/office/powerpoint/2010/main" val="2964842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4951C9-A217-43BA-A3D2-326F325D8F20}" type="datetime1">
              <a:rPr lang="en-GB" smtClean="0"/>
              <a:pPr/>
              <a:t>02/12/2015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460653-8FD6-4BCA-A537-690D0EF2C7EC}" type="slidenum">
              <a:rPr lang="en-GB" smtClean="0"/>
              <a:pPr/>
              <a:t>‹#›</a:t>
            </a:fld>
            <a:endParaRPr lang="en-GB"/>
          </a:p>
        </p:txBody>
      </p:sp>
    </p:spTree>
    <p:extLst>
      <p:ext uri="{BB962C8B-B14F-4D97-AF65-F5344CB8AC3E}">
        <p14:creationId xmlns="" xmlns:p14="http://schemas.microsoft.com/office/powerpoint/2010/main" val="134556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9880787-78EC-4709-AAAE-6EA25E617C3E}" type="datetime1">
              <a:rPr lang="en-GB" smtClean="0"/>
              <a:pPr/>
              <a:t>02/12/2015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460653-8FD6-4BCA-A537-690D0EF2C7EC}" type="slidenum">
              <a:rPr lang="en-GB" smtClean="0"/>
              <a:pPr/>
              <a:t>‹#›</a:t>
            </a:fld>
            <a:endParaRPr lang="en-GB"/>
          </a:p>
        </p:txBody>
      </p:sp>
    </p:spTree>
    <p:extLst>
      <p:ext uri="{BB962C8B-B14F-4D97-AF65-F5344CB8AC3E}">
        <p14:creationId xmlns="" xmlns:p14="http://schemas.microsoft.com/office/powerpoint/2010/main" val="2438783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C2C2B87-2FC8-4565-BDD9-B8023C8F0C41}" type="datetime1">
              <a:rPr lang="en-GB" smtClean="0"/>
              <a:pPr/>
              <a:t>02/12/2015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9460653-8FD6-4BCA-A537-690D0EF2C7EC}" type="slidenum">
              <a:rPr lang="en-GB" smtClean="0"/>
              <a:pPr/>
              <a:t>‹#›</a:t>
            </a:fld>
            <a:endParaRPr lang="en-GB"/>
          </a:p>
        </p:txBody>
      </p:sp>
    </p:spTree>
    <p:extLst>
      <p:ext uri="{BB962C8B-B14F-4D97-AF65-F5344CB8AC3E}">
        <p14:creationId xmlns="" xmlns:p14="http://schemas.microsoft.com/office/powerpoint/2010/main" val="561011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C8A1AAC-9CAC-4836-AE8C-A8A8BBAB91FE}" type="datetime1">
              <a:rPr lang="en-GB" smtClean="0"/>
              <a:pPr/>
              <a:t>02/12/2015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9460653-8FD6-4BCA-A537-690D0EF2C7EC}" type="slidenum">
              <a:rPr lang="en-GB" smtClean="0"/>
              <a:pPr/>
              <a:t>‹#›</a:t>
            </a:fld>
            <a:endParaRPr lang="en-GB"/>
          </a:p>
        </p:txBody>
      </p:sp>
    </p:spTree>
    <p:extLst>
      <p:ext uri="{BB962C8B-B14F-4D97-AF65-F5344CB8AC3E}">
        <p14:creationId xmlns="" xmlns:p14="http://schemas.microsoft.com/office/powerpoint/2010/main" val="249779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A52C9B-791A-40C6-AFAD-5404E6487021}" type="datetime1">
              <a:rPr lang="en-GB" smtClean="0"/>
              <a:pPr/>
              <a:t>02/12/2015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9460653-8FD6-4BCA-A537-690D0EF2C7EC}" type="slidenum">
              <a:rPr lang="en-GB" smtClean="0"/>
              <a:pPr/>
              <a:t>‹#›</a:t>
            </a:fld>
            <a:endParaRPr lang="en-GB"/>
          </a:p>
        </p:txBody>
      </p:sp>
    </p:spTree>
    <p:extLst>
      <p:ext uri="{BB962C8B-B14F-4D97-AF65-F5344CB8AC3E}">
        <p14:creationId xmlns="" xmlns:p14="http://schemas.microsoft.com/office/powerpoint/2010/main" val="1114460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26D216-5F2C-4892-AD00-573BDE646AFB}" type="datetime1">
              <a:rPr lang="en-GB" smtClean="0"/>
              <a:pPr/>
              <a:t>02/12/2015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460653-8FD6-4BCA-A537-690D0EF2C7EC}" type="slidenum">
              <a:rPr lang="en-GB" smtClean="0"/>
              <a:pPr/>
              <a:t>‹#›</a:t>
            </a:fld>
            <a:endParaRPr lang="en-GB"/>
          </a:p>
        </p:txBody>
      </p:sp>
    </p:spTree>
    <p:extLst>
      <p:ext uri="{BB962C8B-B14F-4D97-AF65-F5344CB8AC3E}">
        <p14:creationId xmlns="" xmlns:p14="http://schemas.microsoft.com/office/powerpoint/2010/main" val="4164915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1CA1EA-5DFF-419E-9288-6431EBDCE909}" type="datetime1">
              <a:rPr lang="en-GB" smtClean="0"/>
              <a:pPr/>
              <a:t>02/12/2015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460653-8FD6-4BCA-A537-690D0EF2C7EC}" type="slidenum">
              <a:rPr lang="en-GB" smtClean="0"/>
              <a:pPr/>
              <a:t>‹#›</a:t>
            </a:fld>
            <a:endParaRPr lang="en-GB"/>
          </a:p>
        </p:txBody>
      </p:sp>
    </p:spTree>
    <p:extLst>
      <p:ext uri="{BB962C8B-B14F-4D97-AF65-F5344CB8AC3E}">
        <p14:creationId xmlns="" xmlns:p14="http://schemas.microsoft.com/office/powerpoint/2010/main" val="1166747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D698A4-3BE5-4546-8CBB-DC87130B81C2}" type="datetime1">
              <a:rPr lang="en-GB" smtClean="0"/>
              <a:pPr/>
              <a:t>02/12/2015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460653-8FD6-4BCA-A537-690D0EF2C7EC}" type="slidenum">
              <a:rPr lang="en-GB" smtClean="0"/>
              <a:pPr/>
              <a:t>‹#›</a:t>
            </a:fld>
            <a:endParaRPr lang="en-GB"/>
          </a:p>
        </p:txBody>
      </p:sp>
    </p:spTree>
    <p:extLst>
      <p:ext uri="{BB962C8B-B14F-4D97-AF65-F5344CB8AC3E}">
        <p14:creationId xmlns="" xmlns:p14="http://schemas.microsoft.com/office/powerpoint/2010/main" val="4119016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b="1" dirty="0"/>
          </a:p>
        </p:txBody>
      </p:sp>
      <p:sp>
        <p:nvSpPr>
          <p:cNvPr id="3" name="Content Placeholder 2"/>
          <p:cNvSpPr>
            <a:spLocks noGrp="1"/>
          </p:cNvSpPr>
          <p:nvPr>
            <p:ph idx="1"/>
          </p:nvPr>
        </p:nvSpPr>
        <p:spPr/>
        <p:txBody>
          <a:bodyPr/>
          <a:lstStyle/>
          <a:p>
            <a:pPr marL="0" indent="0">
              <a:buNone/>
            </a:pPr>
            <a:r>
              <a:rPr lang="en-US" sz="3200" b="1" dirty="0"/>
              <a:t>Fiji Institute of Accountants</a:t>
            </a:r>
          </a:p>
          <a:p>
            <a:pPr marL="0" indent="0">
              <a:buNone/>
            </a:pPr>
            <a:r>
              <a:rPr lang="en-US" sz="3200" b="1" dirty="0"/>
              <a:t>SYMPOSIUM ON THE COMPANIES ACT </a:t>
            </a:r>
            <a:r>
              <a:rPr lang="en-US" sz="3200" b="1" dirty="0" smtClean="0"/>
              <a:t>2015</a:t>
            </a:r>
          </a:p>
          <a:p>
            <a:pPr marL="0" indent="0">
              <a:buNone/>
            </a:pPr>
            <a:r>
              <a:rPr lang="en-US" sz="3200" b="1" dirty="0" smtClean="0"/>
              <a:t>Dec 2 2015</a:t>
            </a:r>
            <a:endParaRPr lang="en-US" sz="3200" b="1" dirty="0"/>
          </a:p>
          <a:p>
            <a:pPr marL="0" indent="0">
              <a:buNone/>
            </a:pPr>
            <a:endParaRPr lang="en-US" sz="3200" b="1" dirty="0"/>
          </a:p>
          <a:p>
            <a:pPr marL="0" indent="0">
              <a:buNone/>
            </a:pPr>
            <a:r>
              <a:rPr lang="en-US" sz="3200" b="1" dirty="0"/>
              <a:t>TOPIC 4</a:t>
            </a:r>
          </a:p>
          <a:p>
            <a:pPr marL="0" indent="0">
              <a:buNone/>
            </a:pPr>
            <a:r>
              <a:rPr lang="en-US" sz="3200" b="1" dirty="0"/>
              <a:t>How does a company </a:t>
            </a:r>
            <a:r>
              <a:rPr lang="en-GB" sz="3200" b="1" dirty="0" smtClean="0"/>
              <a:t>organise</a:t>
            </a:r>
            <a:r>
              <a:rPr lang="en-US" sz="3200" b="1" dirty="0" smtClean="0"/>
              <a:t> </a:t>
            </a:r>
            <a:r>
              <a:rPr lang="en-US" sz="3200" b="1" dirty="0"/>
              <a:t>corporate finance?</a:t>
            </a:r>
          </a:p>
          <a:p>
            <a:pPr marL="0" indent="0">
              <a:buNone/>
            </a:pPr>
            <a:r>
              <a:rPr lang="en-US" sz="3200" b="1" dirty="0"/>
              <a:t>Presenter: Peter Fulcher</a:t>
            </a:r>
          </a:p>
          <a:p>
            <a:pPr marL="0" indent="0">
              <a:buNone/>
            </a:pPr>
            <a:endParaRPr lang="en-US" b="1" dirty="0"/>
          </a:p>
          <a:p>
            <a:pPr marL="0" indent="0">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1</a:t>
            </a:fld>
            <a:endParaRPr lang="en-GB"/>
          </a:p>
        </p:txBody>
      </p:sp>
    </p:spTree>
    <p:extLst>
      <p:ext uri="{BB962C8B-B14F-4D97-AF65-F5344CB8AC3E}">
        <p14:creationId xmlns="" xmlns:p14="http://schemas.microsoft.com/office/powerpoint/2010/main" val="3566441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599"/>
            <a:ext cx="11252200" cy="495301"/>
          </a:xfrm>
        </p:spPr>
        <p:txBody>
          <a:bodyPr>
            <a:normAutofit/>
          </a:bodyPr>
          <a:lstStyle/>
          <a:p>
            <a:pPr algn="r"/>
            <a:r>
              <a:rPr lang="en-GB" sz="2000" b="1" dirty="0" smtClean="0"/>
              <a:t>(new) provisions re shares </a:t>
            </a:r>
            <a:r>
              <a:rPr lang="en-GB" sz="2000" b="1" dirty="0" err="1" smtClean="0"/>
              <a:t>cont</a:t>
            </a:r>
            <a:endParaRPr lang="en-GB" sz="2000" b="1" dirty="0"/>
          </a:p>
        </p:txBody>
      </p:sp>
      <p:sp>
        <p:nvSpPr>
          <p:cNvPr id="3" name="Content Placeholder 2"/>
          <p:cNvSpPr>
            <a:spLocks noGrp="1"/>
          </p:cNvSpPr>
          <p:nvPr>
            <p:ph idx="1"/>
          </p:nvPr>
        </p:nvSpPr>
        <p:spPr>
          <a:xfrm>
            <a:off x="360608" y="695459"/>
            <a:ext cx="11616743" cy="5730740"/>
          </a:xfrm>
        </p:spPr>
        <p:txBody>
          <a:bodyPr>
            <a:normAutofit/>
          </a:bodyPr>
          <a:lstStyle/>
          <a:p>
            <a:pPr marL="0" indent="0" algn="ctr">
              <a:lnSpc>
                <a:spcPct val="100000"/>
              </a:lnSpc>
              <a:spcBef>
                <a:spcPts val="0"/>
              </a:spcBef>
              <a:spcAft>
                <a:spcPts val="1800"/>
              </a:spcAft>
              <a:buNone/>
            </a:pPr>
            <a:r>
              <a:rPr lang="en-US" sz="4000" b="1" dirty="0" smtClean="0"/>
              <a:t>share register </a:t>
            </a:r>
            <a:r>
              <a:rPr lang="en-US" sz="4000" b="1" dirty="0" err="1" smtClean="0"/>
              <a:t>cont</a:t>
            </a:r>
            <a:endParaRPr lang="en-US" sz="4000" b="1" dirty="0"/>
          </a:p>
          <a:p>
            <a:pPr marL="0" indent="0">
              <a:lnSpc>
                <a:spcPct val="100000"/>
              </a:lnSpc>
              <a:spcBef>
                <a:spcPts val="600"/>
              </a:spcBef>
              <a:buNone/>
            </a:pPr>
            <a:r>
              <a:rPr lang="en-US" b="1" dirty="0"/>
              <a:t>no notice of trusts (s.250(8))</a:t>
            </a:r>
          </a:p>
          <a:p>
            <a:pPr marL="0" indent="0">
              <a:lnSpc>
                <a:spcPct val="100000"/>
              </a:lnSpc>
              <a:spcBef>
                <a:spcPts val="600"/>
              </a:spcBef>
              <a:buNone/>
            </a:pPr>
            <a:r>
              <a:rPr lang="en-US" b="1" dirty="0" smtClean="0"/>
              <a:t>two exceptions:</a:t>
            </a:r>
            <a:endParaRPr lang="en-US" b="1" dirty="0"/>
          </a:p>
          <a:p>
            <a:pPr marL="0" indent="0">
              <a:lnSpc>
                <a:spcPct val="100000"/>
              </a:lnSpc>
              <a:spcBef>
                <a:spcPts val="0"/>
              </a:spcBef>
              <a:buNone/>
            </a:pPr>
            <a:r>
              <a:rPr lang="en-US" b="1" dirty="0"/>
              <a:t>- mandatory notice that shares not held beneficially  (s.82(3) and s.251)</a:t>
            </a:r>
          </a:p>
          <a:p>
            <a:pPr marL="0" indent="0">
              <a:lnSpc>
                <a:spcPct val="100000"/>
              </a:lnSpc>
              <a:spcBef>
                <a:spcPts val="600"/>
              </a:spcBef>
              <a:buNone/>
            </a:pPr>
            <a:r>
              <a:rPr lang="en-US" b="1" dirty="0" smtClean="0"/>
              <a:t>- co may consent shares held for a particular trust to be identified  (s.250(7))</a:t>
            </a:r>
          </a:p>
          <a:p>
            <a:pPr marL="0" indent="0">
              <a:lnSpc>
                <a:spcPct val="100000"/>
              </a:lnSpc>
              <a:spcBef>
                <a:spcPts val="0"/>
              </a:spcBef>
              <a:buNone/>
            </a:pPr>
            <a:endParaRPr lang="en-US" b="1" dirty="0" smtClean="0"/>
          </a:p>
          <a:p>
            <a:pPr marL="0" indent="0">
              <a:lnSpc>
                <a:spcPct val="100000"/>
              </a:lnSpc>
              <a:spcBef>
                <a:spcPts val="0"/>
              </a:spcBef>
              <a:buNone/>
            </a:pPr>
            <a:endParaRPr lang="en-US" b="1" dirty="0"/>
          </a:p>
          <a:p>
            <a:pPr marL="0" indent="0">
              <a:lnSpc>
                <a:spcPct val="100000"/>
              </a:lnSpc>
              <a:spcBef>
                <a:spcPts val="0"/>
              </a:spcBef>
              <a:buNone/>
            </a:pPr>
            <a:r>
              <a:rPr lang="en-US" b="1" dirty="0"/>
              <a:t>if not tracking particular share’s issue price</a:t>
            </a:r>
          </a:p>
          <a:p>
            <a:pPr marL="0" indent="0">
              <a:lnSpc>
                <a:spcPct val="100000"/>
              </a:lnSpc>
              <a:spcBef>
                <a:spcPts val="0"/>
              </a:spcBef>
              <a:buNone/>
            </a:pPr>
            <a:r>
              <a:rPr lang="en-US" b="1" dirty="0"/>
              <a:t>then be careful re ‘</a:t>
            </a:r>
            <a:r>
              <a:rPr lang="en-US" b="1" dirty="0">
                <a:solidFill>
                  <a:srgbClr val="7030A0"/>
                </a:solidFill>
              </a:rPr>
              <a:t>7% </a:t>
            </a:r>
            <a:r>
              <a:rPr lang="en-US" b="1" dirty="0" err="1">
                <a:solidFill>
                  <a:srgbClr val="7030A0"/>
                </a:solidFill>
              </a:rPr>
              <a:t>pref</a:t>
            </a:r>
            <a:r>
              <a:rPr lang="en-US" b="1" dirty="0">
                <a:solidFill>
                  <a:srgbClr val="7030A0"/>
                </a:solidFill>
              </a:rPr>
              <a:t> shares</a:t>
            </a:r>
            <a:r>
              <a:rPr lang="en-US" b="1" dirty="0"/>
              <a:t>’</a:t>
            </a:r>
          </a:p>
          <a:p>
            <a:pPr marL="0" indent="0">
              <a:lnSpc>
                <a:spcPct val="100000"/>
              </a:lnSpc>
              <a:spcBef>
                <a:spcPts val="1200"/>
              </a:spcBef>
              <a:buNone/>
            </a:pPr>
            <a:r>
              <a:rPr lang="en-US" b="1" dirty="0"/>
              <a:t>(also bonus share question)</a:t>
            </a:r>
          </a:p>
          <a:p>
            <a:pPr marL="0" indent="0">
              <a:lnSpc>
                <a:spcPct val="100000"/>
              </a:lnSpc>
              <a:spcBef>
                <a:spcPts val="0"/>
              </a:spcBef>
              <a:buNone/>
            </a:pPr>
            <a:endParaRPr lang="en-US" b="1" dirty="0"/>
          </a:p>
          <a:p>
            <a:pPr marL="0" indent="0">
              <a:lnSpc>
                <a:spcPct val="100000"/>
              </a:lnSpc>
              <a:spcBef>
                <a:spcPts val="0"/>
              </a:spcBef>
              <a:buNone/>
            </a:pPr>
            <a:endParaRPr lang="en-US" b="1" dirty="0" smtClean="0"/>
          </a:p>
          <a:p>
            <a:pPr marL="0" indent="0">
              <a:lnSpc>
                <a:spcPct val="100000"/>
              </a:lnSpc>
              <a:spcBef>
                <a:spcPts val="0"/>
              </a:spcBef>
              <a:buNone/>
            </a:pPr>
            <a:endParaRPr lang="en-US" b="1" dirty="0"/>
          </a:p>
          <a:p>
            <a:pPr marL="0" indent="0">
              <a:lnSpc>
                <a:spcPct val="100000"/>
              </a:lnSpc>
              <a:spcBef>
                <a:spcPts val="0"/>
              </a:spcBef>
              <a:buNone/>
            </a:pPr>
            <a:endParaRPr lang="en-US" b="1" dirty="0"/>
          </a:p>
          <a:p>
            <a:pPr marL="0" indent="0">
              <a:lnSpc>
                <a:spcPct val="100000"/>
              </a:lnSpc>
              <a:spcBef>
                <a:spcPts val="0"/>
              </a:spcBef>
              <a:buNone/>
            </a:pPr>
            <a:endParaRPr lang="en-US"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10</a:t>
            </a:fld>
            <a:endParaRPr lang="en-GB"/>
          </a:p>
        </p:txBody>
      </p:sp>
    </p:spTree>
    <p:extLst>
      <p:ext uri="{BB962C8B-B14F-4D97-AF65-F5344CB8AC3E}">
        <p14:creationId xmlns="" xmlns:p14="http://schemas.microsoft.com/office/powerpoint/2010/main" val="5443073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599"/>
            <a:ext cx="11252200" cy="495301"/>
          </a:xfrm>
        </p:spPr>
        <p:txBody>
          <a:bodyPr>
            <a:normAutofit/>
          </a:bodyPr>
          <a:lstStyle/>
          <a:p>
            <a:pPr algn="r"/>
            <a:r>
              <a:rPr lang="en-GB" sz="2000" b="1" dirty="0" smtClean="0"/>
              <a:t>(new) provisions re shares </a:t>
            </a:r>
            <a:r>
              <a:rPr lang="en-GB" sz="2000" b="1" dirty="0" err="1" smtClean="0"/>
              <a:t>cont</a:t>
            </a:r>
            <a:endParaRPr lang="en-GB" sz="2000" b="1" dirty="0"/>
          </a:p>
        </p:txBody>
      </p:sp>
      <p:sp>
        <p:nvSpPr>
          <p:cNvPr id="3" name="Content Placeholder 2"/>
          <p:cNvSpPr>
            <a:spLocks noGrp="1"/>
          </p:cNvSpPr>
          <p:nvPr>
            <p:ph idx="1"/>
          </p:nvPr>
        </p:nvSpPr>
        <p:spPr>
          <a:xfrm>
            <a:off x="838201" y="695459"/>
            <a:ext cx="10662634" cy="5730740"/>
          </a:xfrm>
        </p:spPr>
        <p:txBody>
          <a:bodyPr>
            <a:normAutofit/>
          </a:bodyPr>
          <a:lstStyle/>
          <a:p>
            <a:pPr marL="0" indent="0" algn="ctr">
              <a:lnSpc>
                <a:spcPct val="100000"/>
              </a:lnSpc>
              <a:spcBef>
                <a:spcPts val="0"/>
              </a:spcBef>
              <a:spcAft>
                <a:spcPts val="1800"/>
              </a:spcAft>
              <a:buNone/>
            </a:pPr>
            <a:r>
              <a:rPr lang="en-US" sz="4000" b="1" dirty="0" smtClean="0"/>
              <a:t>share register </a:t>
            </a:r>
            <a:r>
              <a:rPr lang="en-US" sz="4000" b="1" dirty="0" err="1" smtClean="0"/>
              <a:t>cont</a:t>
            </a:r>
            <a:endParaRPr lang="en-US" sz="4000" b="1" dirty="0"/>
          </a:p>
          <a:p>
            <a:pPr marL="0" indent="0">
              <a:lnSpc>
                <a:spcPct val="100000"/>
              </a:lnSpc>
              <a:spcBef>
                <a:spcPts val="0"/>
              </a:spcBef>
              <a:buNone/>
            </a:pPr>
            <a:r>
              <a:rPr lang="en-US" b="1" u="sng" dirty="0"/>
              <a:t>f</a:t>
            </a:r>
            <a:r>
              <a:rPr lang="en-US" b="1" u="sng" dirty="0" smtClean="0"/>
              <a:t>ilings</a:t>
            </a:r>
            <a:endParaRPr lang="en-US" b="1" u="sng" dirty="0"/>
          </a:p>
          <a:p>
            <a:pPr marL="0" indent="0">
              <a:lnSpc>
                <a:spcPct val="100000"/>
              </a:lnSpc>
              <a:spcBef>
                <a:spcPts val="0"/>
              </a:spcBef>
              <a:buNone/>
            </a:pPr>
            <a:r>
              <a:rPr lang="en-US" b="1" dirty="0"/>
              <a:t>return of allotment (s.211) (28 days)</a:t>
            </a:r>
          </a:p>
          <a:p>
            <a:pPr marL="0" indent="0">
              <a:lnSpc>
                <a:spcPct val="100000"/>
              </a:lnSpc>
              <a:spcBef>
                <a:spcPts val="0"/>
              </a:spcBef>
              <a:buNone/>
            </a:pPr>
            <a:r>
              <a:rPr lang="en-US" b="1" dirty="0"/>
              <a:t>notice of change re register of members (ss.89 and 90) (</a:t>
            </a:r>
            <a:r>
              <a:rPr lang="en-US" b="1" dirty="0" err="1"/>
              <a:t>p.f</a:t>
            </a:r>
            <a:r>
              <a:rPr lang="en-US" b="1" dirty="0"/>
              <a:t>. 28 days)</a:t>
            </a:r>
          </a:p>
          <a:p>
            <a:pPr marL="0" indent="0">
              <a:lnSpc>
                <a:spcPct val="100000"/>
              </a:lnSpc>
              <a:spcBef>
                <a:spcPts val="0"/>
              </a:spcBef>
              <a:buNone/>
            </a:pPr>
            <a:endParaRPr lang="en-US" b="1" dirty="0"/>
          </a:p>
          <a:p>
            <a:pPr marL="0" indent="0">
              <a:lnSpc>
                <a:spcPct val="100000"/>
              </a:lnSpc>
              <a:spcBef>
                <a:spcPts val="0"/>
              </a:spcBef>
              <a:buNone/>
            </a:pPr>
            <a:r>
              <a:rPr lang="en-US" b="1" u="sng" dirty="0"/>
              <a:t>t</a:t>
            </a:r>
            <a:r>
              <a:rPr lang="en-US" b="1" u="sng" dirty="0" smtClean="0"/>
              <a:t>ransfer</a:t>
            </a:r>
            <a:endParaRPr lang="en-US" b="1" u="sng" dirty="0"/>
          </a:p>
          <a:p>
            <a:pPr marL="0" indent="0">
              <a:lnSpc>
                <a:spcPct val="100000"/>
              </a:lnSpc>
              <a:spcBef>
                <a:spcPts val="0"/>
              </a:spcBef>
              <a:buNone/>
            </a:pPr>
            <a:r>
              <a:rPr lang="en-US" b="1" dirty="0"/>
              <a:t>‘proper instrument of transfer’ (s.242(1))</a:t>
            </a:r>
          </a:p>
          <a:p>
            <a:pPr marL="0" indent="0">
              <a:lnSpc>
                <a:spcPct val="100000"/>
              </a:lnSpc>
              <a:spcBef>
                <a:spcPts val="0"/>
              </a:spcBef>
              <a:buNone/>
            </a:pPr>
            <a:r>
              <a:rPr lang="en-US" b="1" dirty="0" err="1"/>
              <a:t>Regs</a:t>
            </a:r>
            <a:r>
              <a:rPr lang="en-US" b="1" dirty="0"/>
              <a:t> to specify details (s.242(4))</a:t>
            </a:r>
          </a:p>
          <a:p>
            <a:pPr marL="0" indent="0">
              <a:lnSpc>
                <a:spcPct val="100000"/>
              </a:lnSpc>
              <a:spcBef>
                <a:spcPts val="0"/>
              </a:spcBef>
              <a:buNone/>
            </a:pPr>
            <a:endParaRPr lang="en-US" b="1" dirty="0"/>
          </a:p>
          <a:p>
            <a:pPr marL="0" indent="0">
              <a:lnSpc>
                <a:spcPct val="100000"/>
              </a:lnSpc>
              <a:spcBef>
                <a:spcPts val="0"/>
              </a:spcBef>
              <a:buNone/>
            </a:pPr>
            <a:endParaRPr lang="en-US" b="1" dirty="0" smtClean="0"/>
          </a:p>
          <a:p>
            <a:pPr marL="0" indent="0">
              <a:lnSpc>
                <a:spcPct val="100000"/>
              </a:lnSpc>
              <a:spcBef>
                <a:spcPts val="0"/>
              </a:spcBef>
              <a:buNone/>
            </a:pPr>
            <a:endParaRPr lang="en-US" b="1" dirty="0"/>
          </a:p>
          <a:p>
            <a:pPr marL="0" indent="0">
              <a:lnSpc>
                <a:spcPct val="100000"/>
              </a:lnSpc>
              <a:spcBef>
                <a:spcPts val="0"/>
              </a:spcBef>
              <a:buNone/>
            </a:pPr>
            <a:endParaRPr lang="en-US" b="1" dirty="0"/>
          </a:p>
          <a:p>
            <a:pPr marL="0" indent="0">
              <a:lnSpc>
                <a:spcPct val="100000"/>
              </a:lnSpc>
              <a:spcBef>
                <a:spcPts val="0"/>
              </a:spcBef>
              <a:buNone/>
            </a:pPr>
            <a:endParaRPr lang="en-US"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11</a:t>
            </a:fld>
            <a:endParaRPr lang="en-GB"/>
          </a:p>
        </p:txBody>
      </p:sp>
    </p:spTree>
    <p:extLst>
      <p:ext uri="{BB962C8B-B14F-4D97-AF65-F5344CB8AC3E}">
        <p14:creationId xmlns="" xmlns:p14="http://schemas.microsoft.com/office/powerpoint/2010/main" val="34616888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8"/>
            <a:ext cx="10515600" cy="1504569"/>
          </a:xfrm>
        </p:spPr>
        <p:txBody>
          <a:bodyPr>
            <a:normAutofit/>
          </a:bodyPr>
          <a:lstStyle/>
          <a:p>
            <a:pPr algn="ctr"/>
            <a:r>
              <a:rPr lang="en-GB" sz="5400" b="1" dirty="0" smtClean="0"/>
              <a:t>debentures</a:t>
            </a:r>
            <a:endParaRPr lang="en-GB" sz="5400" b="1" dirty="0"/>
          </a:p>
        </p:txBody>
      </p:sp>
      <p:sp>
        <p:nvSpPr>
          <p:cNvPr id="3" name="Content Placeholder 2"/>
          <p:cNvSpPr>
            <a:spLocks noGrp="1"/>
          </p:cNvSpPr>
          <p:nvPr>
            <p:ph idx="1"/>
          </p:nvPr>
        </p:nvSpPr>
        <p:spPr>
          <a:xfrm>
            <a:off x="2099256" y="1646237"/>
            <a:ext cx="9254544" cy="4530726"/>
          </a:xfrm>
        </p:spPr>
        <p:txBody>
          <a:bodyPr/>
          <a:lstStyle/>
          <a:p>
            <a:pPr marL="0" indent="0">
              <a:lnSpc>
                <a:spcPct val="100000"/>
              </a:lnSpc>
              <a:spcBef>
                <a:spcPts val="0"/>
              </a:spcBef>
              <a:buNone/>
            </a:pPr>
            <a:r>
              <a:rPr lang="en-GB" b="1" dirty="0" smtClean="0"/>
              <a:t>                              By which we mean ….</a:t>
            </a:r>
          </a:p>
          <a:p>
            <a:pPr marL="0" indent="0">
              <a:lnSpc>
                <a:spcPct val="100000"/>
              </a:lnSpc>
              <a:spcBef>
                <a:spcPts val="0"/>
              </a:spcBef>
              <a:buNone/>
            </a:pPr>
            <a:endParaRPr lang="en-GB" b="1" dirty="0"/>
          </a:p>
          <a:p>
            <a:pPr marL="0" indent="0">
              <a:lnSpc>
                <a:spcPct val="100000"/>
              </a:lnSpc>
              <a:spcBef>
                <a:spcPts val="0"/>
              </a:spcBef>
              <a:buNone/>
            </a:pPr>
            <a:r>
              <a:rPr lang="en-GB" b="1" u="sng" dirty="0" smtClean="0"/>
              <a:t>Question:</a:t>
            </a:r>
          </a:p>
          <a:p>
            <a:pPr marL="0" indent="0">
              <a:lnSpc>
                <a:spcPct val="100000"/>
              </a:lnSpc>
              <a:spcBef>
                <a:spcPts val="0"/>
              </a:spcBef>
              <a:buNone/>
            </a:pPr>
            <a:r>
              <a:rPr lang="en-GB" b="1" dirty="0" smtClean="0"/>
              <a:t>When was the last time someone said;</a:t>
            </a:r>
          </a:p>
          <a:p>
            <a:pPr marL="0" indent="0">
              <a:lnSpc>
                <a:spcPct val="100000"/>
              </a:lnSpc>
              <a:spcBef>
                <a:spcPts val="0"/>
              </a:spcBef>
              <a:buNone/>
            </a:pPr>
            <a:r>
              <a:rPr lang="en-GB" b="1" dirty="0" smtClean="0"/>
              <a:t>‘What’s up in the debenture market?’</a:t>
            </a:r>
          </a:p>
          <a:p>
            <a:pPr marL="0" indent="0">
              <a:lnSpc>
                <a:spcPct val="100000"/>
              </a:lnSpc>
              <a:spcBef>
                <a:spcPts val="2400"/>
              </a:spcBef>
              <a:buNone/>
            </a:pPr>
            <a:r>
              <a:rPr lang="en-GB" b="1" u="sng" dirty="0" smtClean="0"/>
              <a:t>Answer:</a:t>
            </a:r>
          </a:p>
          <a:p>
            <a:pPr marL="0" indent="0">
              <a:lnSpc>
                <a:spcPct val="100000"/>
              </a:lnSpc>
              <a:spcBef>
                <a:spcPts val="0"/>
              </a:spcBef>
              <a:buNone/>
            </a:pPr>
            <a:r>
              <a:rPr lang="en-GB" b="1" dirty="0" smtClean="0"/>
              <a:t>1915</a:t>
            </a: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12</a:t>
            </a:fld>
            <a:endParaRPr lang="en-GB"/>
          </a:p>
        </p:txBody>
      </p:sp>
    </p:spTree>
    <p:extLst>
      <p:ext uri="{BB962C8B-B14F-4D97-AF65-F5344CB8AC3E}">
        <p14:creationId xmlns="" xmlns:p14="http://schemas.microsoft.com/office/powerpoint/2010/main" val="3720982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1017431"/>
          </a:xfrm>
        </p:spPr>
        <p:txBody>
          <a:bodyPr>
            <a:normAutofit/>
          </a:bodyPr>
          <a:lstStyle/>
          <a:p>
            <a:pPr algn="ctr"/>
            <a:r>
              <a:rPr lang="en-GB" sz="4000" b="1" dirty="0" smtClean="0"/>
              <a:t>debentures (i.e. bonds)</a:t>
            </a:r>
            <a:endParaRPr lang="en-GB" sz="4000" b="1" dirty="0"/>
          </a:p>
        </p:txBody>
      </p:sp>
      <p:sp>
        <p:nvSpPr>
          <p:cNvPr id="3" name="Content Placeholder 2"/>
          <p:cNvSpPr>
            <a:spLocks noGrp="1"/>
          </p:cNvSpPr>
          <p:nvPr>
            <p:ph idx="1"/>
          </p:nvPr>
        </p:nvSpPr>
        <p:spPr>
          <a:xfrm>
            <a:off x="570963" y="1043189"/>
            <a:ext cx="11050073" cy="5460641"/>
          </a:xfrm>
        </p:spPr>
        <p:txBody>
          <a:bodyPr>
            <a:noAutofit/>
          </a:bodyPr>
          <a:lstStyle/>
          <a:p>
            <a:pPr marL="0" lvl="0" indent="0">
              <a:buNone/>
            </a:pPr>
            <a:r>
              <a:rPr lang="en-US" b="1" u="sng" dirty="0" smtClean="0">
                <a:solidFill>
                  <a:prstClr val="black"/>
                </a:solidFill>
              </a:rPr>
              <a:t>1983 </a:t>
            </a:r>
            <a:r>
              <a:rPr lang="en-US" b="1" u="sng" dirty="0">
                <a:solidFill>
                  <a:prstClr val="black"/>
                </a:solidFill>
              </a:rPr>
              <a:t>Act</a:t>
            </a:r>
          </a:p>
          <a:p>
            <a:pPr marL="0" lvl="0" indent="0">
              <a:buNone/>
            </a:pPr>
            <a:r>
              <a:rPr lang="en-US" b="1" dirty="0">
                <a:solidFill>
                  <a:prstClr val="black"/>
                </a:solidFill>
              </a:rPr>
              <a:t>‘debenture’ includes </a:t>
            </a:r>
            <a:r>
              <a:rPr lang="en-US" b="1" dirty="0">
                <a:solidFill>
                  <a:srgbClr val="FF0000"/>
                </a:solidFill>
              </a:rPr>
              <a:t>debenture stock, bonds and any other securities </a:t>
            </a:r>
            <a:r>
              <a:rPr lang="en-US" b="1" dirty="0">
                <a:solidFill>
                  <a:prstClr val="black"/>
                </a:solidFill>
              </a:rPr>
              <a:t>of a company,</a:t>
            </a:r>
          </a:p>
          <a:p>
            <a:pPr marL="0" lvl="0" indent="0">
              <a:buNone/>
            </a:pPr>
            <a:r>
              <a:rPr lang="en-US" b="1" dirty="0">
                <a:solidFill>
                  <a:prstClr val="black"/>
                </a:solidFill>
              </a:rPr>
              <a:t>whether constituting a charge on the assets of the company or not;</a:t>
            </a:r>
          </a:p>
          <a:p>
            <a:pPr marL="0" indent="0">
              <a:buNone/>
            </a:pPr>
            <a:endParaRPr lang="en-US" b="1" dirty="0" smtClean="0">
              <a:solidFill>
                <a:srgbClr val="FF0000"/>
              </a:solidFill>
            </a:endParaRPr>
          </a:p>
          <a:p>
            <a:pPr marL="0" indent="0">
              <a:buNone/>
            </a:pPr>
            <a:r>
              <a:rPr lang="en-US" b="1" u="sng" dirty="0" smtClean="0"/>
              <a:t>2015 Act</a:t>
            </a:r>
          </a:p>
          <a:p>
            <a:pPr marL="0" indent="0">
              <a:buNone/>
            </a:pPr>
            <a:r>
              <a:rPr lang="en-US" b="1" dirty="0" smtClean="0">
                <a:solidFill>
                  <a:srgbClr val="FF0000"/>
                </a:solidFill>
              </a:rPr>
              <a:t>3. </a:t>
            </a:r>
            <a:r>
              <a:rPr lang="en-US" b="1" dirty="0" smtClean="0"/>
              <a:t>‘Debenture’ </a:t>
            </a:r>
            <a:r>
              <a:rPr lang="en-US" b="1" dirty="0"/>
              <a:t>of an entity means any </a:t>
            </a:r>
            <a:r>
              <a:rPr lang="en-US" b="1" dirty="0">
                <a:solidFill>
                  <a:srgbClr val="FF0000"/>
                </a:solidFill>
              </a:rPr>
              <a:t>debenture stock, </a:t>
            </a:r>
            <a:r>
              <a:rPr lang="en-US" b="1" dirty="0" smtClean="0">
                <a:solidFill>
                  <a:srgbClr val="FF0000"/>
                </a:solidFill>
              </a:rPr>
              <a:t>bond</a:t>
            </a:r>
          </a:p>
          <a:p>
            <a:pPr marL="0" indent="0">
              <a:buNone/>
            </a:pPr>
            <a:r>
              <a:rPr lang="en-US" b="1" dirty="0" smtClean="0"/>
              <a:t>or </a:t>
            </a:r>
            <a:r>
              <a:rPr lang="en-US" b="1" dirty="0">
                <a:solidFill>
                  <a:srgbClr val="FF0000"/>
                </a:solidFill>
              </a:rPr>
              <a:t>any chose in action </a:t>
            </a:r>
            <a:r>
              <a:rPr lang="en-US" b="1" dirty="0"/>
              <a:t>that includes an </a:t>
            </a:r>
            <a:r>
              <a:rPr lang="en-US" b="1" dirty="0">
                <a:solidFill>
                  <a:srgbClr val="FF0000"/>
                </a:solidFill>
              </a:rPr>
              <a:t>undertaking</a:t>
            </a:r>
            <a:r>
              <a:rPr lang="en-US" b="1" dirty="0"/>
              <a:t> by the entity </a:t>
            </a:r>
            <a:r>
              <a:rPr lang="en-US" b="1" dirty="0">
                <a:solidFill>
                  <a:srgbClr val="FF0000"/>
                </a:solidFill>
              </a:rPr>
              <a:t>to repay </a:t>
            </a:r>
            <a:r>
              <a:rPr lang="en-US" b="1" dirty="0"/>
              <a:t>as a </a:t>
            </a:r>
            <a:r>
              <a:rPr lang="en-US" b="1" dirty="0" smtClean="0"/>
              <a:t>debt, </a:t>
            </a:r>
            <a:r>
              <a:rPr lang="en-US" b="1" dirty="0" smtClean="0">
                <a:solidFill>
                  <a:srgbClr val="FF0000"/>
                </a:solidFill>
              </a:rPr>
              <a:t>money deposited with or lent </a:t>
            </a:r>
            <a:r>
              <a:rPr lang="en-US" b="1" dirty="0" smtClean="0"/>
              <a:t>to </a:t>
            </a:r>
            <a:r>
              <a:rPr lang="en-US" b="1" dirty="0"/>
              <a:t>the </a:t>
            </a:r>
            <a:r>
              <a:rPr lang="en-US" b="1" dirty="0" smtClean="0"/>
              <a:t>entity.</a:t>
            </a:r>
          </a:p>
          <a:p>
            <a:pPr marL="0" indent="0">
              <a:buNone/>
            </a:pPr>
            <a:r>
              <a:rPr lang="en-US" b="1" dirty="0" smtClean="0"/>
              <a:t>The </a:t>
            </a:r>
            <a:r>
              <a:rPr lang="en-US" b="1" dirty="0"/>
              <a:t>chose in action may, but need not, include a Charge over Property of the entity to secure repayment of the money</a:t>
            </a:r>
            <a:r>
              <a:rPr lang="en-US" b="1" dirty="0" smtClean="0"/>
              <a:t>.</a:t>
            </a:r>
          </a:p>
          <a:p>
            <a:pPr marL="0" indent="0">
              <a:buNone/>
            </a:pPr>
            <a:endParaRPr lang="en-US" b="1" dirty="0" smtClean="0"/>
          </a:p>
          <a:p>
            <a:pPr marL="0" indent="0">
              <a:buNone/>
            </a:pPr>
            <a:endParaRPr lang="en-US" b="1" dirty="0"/>
          </a:p>
          <a:p>
            <a:pPr marL="0" indent="0">
              <a:buNone/>
            </a:pPr>
            <a:r>
              <a:rPr lang="en-US" b="1" dirty="0"/>
              <a:t> </a:t>
            </a:r>
          </a:p>
        </p:txBody>
      </p:sp>
      <p:sp>
        <p:nvSpPr>
          <p:cNvPr id="4" name="Slide Number Placeholder 3"/>
          <p:cNvSpPr>
            <a:spLocks noGrp="1"/>
          </p:cNvSpPr>
          <p:nvPr>
            <p:ph type="sldNum" sz="quarter" idx="12"/>
          </p:nvPr>
        </p:nvSpPr>
        <p:spPr/>
        <p:txBody>
          <a:bodyPr/>
          <a:lstStyle/>
          <a:p>
            <a:fld id="{79460653-8FD6-4BCA-A537-690D0EF2C7EC}" type="slidenum">
              <a:rPr lang="en-GB" smtClean="0"/>
              <a:pPr/>
              <a:t>13</a:t>
            </a:fld>
            <a:endParaRPr lang="en-GB"/>
          </a:p>
        </p:txBody>
      </p:sp>
    </p:spTree>
    <p:extLst>
      <p:ext uri="{BB962C8B-B14F-4D97-AF65-F5344CB8AC3E}">
        <p14:creationId xmlns="" xmlns:p14="http://schemas.microsoft.com/office/powerpoint/2010/main" val="30873886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460653-8FD6-4BCA-A537-690D0EF2C7EC}" type="slidenum">
              <a:rPr lang="en-GB" smtClean="0"/>
              <a:pPr/>
              <a:t>14</a:t>
            </a:fld>
            <a:endParaRPr lang="en-GB"/>
          </a:p>
        </p:txBody>
      </p:sp>
      <p:pic>
        <p:nvPicPr>
          <p:cNvPr id="7" name="Picture 6"/>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4261" y="-528035"/>
            <a:ext cx="11347886" cy="9078309"/>
          </a:xfrm>
          <a:prstGeom prst="rect">
            <a:avLst/>
          </a:prstGeom>
        </p:spPr>
      </p:pic>
    </p:spTree>
    <p:extLst>
      <p:ext uri="{BB962C8B-B14F-4D97-AF65-F5344CB8AC3E}">
        <p14:creationId xmlns="" xmlns:p14="http://schemas.microsoft.com/office/powerpoint/2010/main" val="2349666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41668"/>
            <a:ext cx="11255063" cy="618186"/>
          </a:xfrm>
        </p:spPr>
        <p:txBody>
          <a:bodyPr>
            <a:normAutofit/>
          </a:bodyPr>
          <a:lstStyle/>
          <a:p>
            <a:pPr algn="r"/>
            <a:r>
              <a:rPr lang="en-GB" sz="2400" b="1" dirty="0">
                <a:solidFill>
                  <a:prstClr val="black"/>
                </a:solidFill>
              </a:rPr>
              <a:t>debentures (i.e. bonds) </a:t>
            </a:r>
            <a:r>
              <a:rPr lang="en-GB" sz="2400" b="1" dirty="0" err="1">
                <a:solidFill>
                  <a:prstClr val="black"/>
                </a:solidFill>
              </a:rPr>
              <a:t>cont</a:t>
            </a:r>
            <a:endParaRPr lang="en-GB" sz="4000" b="1" dirty="0"/>
          </a:p>
        </p:txBody>
      </p:sp>
      <p:sp>
        <p:nvSpPr>
          <p:cNvPr id="3" name="Content Placeholder 2"/>
          <p:cNvSpPr>
            <a:spLocks noGrp="1"/>
          </p:cNvSpPr>
          <p:nvPr>
            <p:ph idx="1"/>
          </p:nvPr>
        </p:nvSpPr>
        <p:spPr>
          <a:xfrm>
            <a:off x="437881" y="759854"/>
            <a:ext cx="11462197" cy="5743976"/>
          </a:xfrm>
        </p:spPr>
        <p:txBody>
          <a:bodyPr>
            <a:normAutofit fontScale="47500" lnSpcReduction="20000"/>
          </a:bodyPr>
          <a:lstStyle/>
          <a:p>
            <a:pPr marL="0" indent="0">
              <a:lnSpc>
                <a:spcPct val="120000"/>
              </a:lnSpc>
              <a:spcBef>
                <a:spcPts val="0"/>
              </a:spcBef>
              <a:buNone/>
            </a:pPr>
            <a:r>
              <a:rPr lang="en-US" sz="5100" b="1" dirty="0">
                <a:solidFill>
                  <a:srgbClr val="FF0000"/>
                </a:solidFill>
              </a:rPr>
              <a:t>3. </a:t>
            </a:r>
            <a:r>
              <a:rPr lang="en-US" sz="5100" b="1" dirty="0"/>
              <a:t>However, a debenture does not include</a:t>
            </a:r>
          </a:p>
          <a:p>
            <a:pPr marL="0" indent="0">
              <a:lnSpc>
                <a:spcPct val="120000"/>
              </a:lnSpc>
              <a:spcBef>
                <a:spcPts val="0"/>
              </a:spcBef>
              <a:buNone/>
            </a:pPr>
            <a:r>
              <a:rPr lang="en-US" sz="5100" b="1" dirty="0"/>
              <a:t>(a) …</a:t>
            </a:r>
          </a:p>
          <a:p>
            <a:pPr marL="0" indent="0">
              <a:lnSpc>
                <a:spcPct val="120000"/>
              </a:lnSpc>
              <a:spcBef>
                <a:spcPts val="0"/>
              </a:spcBef>
              <a:buNone/>
            </a:pPr>
            <a:r>
              <a:rPr lang="en-US" sz="5100" b="1" dirty="0">
                <a:solidFill>
                  <a:srgbClr val="FF0000"/>
                </a:solidFill>
              </a:rPr>
              <a:t>(b)</a:t>
            </a:r>
            <a:r>
              <a:rPr lang="en-US" sz="5100" b="1" dirty="0"/>
              <a:t> an undertaking by a Financial Institution </a:t>
            </a:r>
            <a:r>
              <a:rPr lang="en-US" sz="5100" b="1" dirty="0" smtClean="0"/>
              <a:t>… to </a:t>
            </a:r>
            <a:r>
              <a:rPr lang="en-US" sz="5100" b="1" dirty="0"/>
              <a:t>repay money deposited with it, or lent to it, in the ordinary course of its banking business;</a:t>
            </a:r>
          </a:p>
          <a:p>
            <a:pPr marL="0" indent="0">
              <a:lnSpc>
                <a:spcPct val="120000"/>
              </a:lnSpc>
              <a:spcBef>
                <a:spcPts val="0"/>
              </a:spcBef>
              <a:buNone/>
            </a:pPr>
            <a:r>
              <a:rPr lang="en-US" sz="5100" b="1" dirty="0">
                <a:solidFill>
                  <a:srgbClr val="FF0000"/>
                </a:solidFill>
              </a:rPr>
              <a:t>(c)</a:t>
            </a:r>
            <a:r>
              <a:rPr lang="en-US" sz="5100" b="1" dirty="0"/>
              <a:t> an undertaking to pay money </a:t>
            </a:r>
            <a:r>
              <a:rPr lang="en-US" sz="5100" b="1" dirty="0" smtClean="0"/>
              <a:t>under -</a:t>
            </a:r>
            <a:endParaRPr lang="en-US" sz="5100" b="1" dirty="0"/>
          </a:p>
          <a:p>
            <a:pPr marL="0" indent="0">
              <a:lnSpc>
                <a:spcPct val="120000"/>
              </a:lnSpc>
              <a:spcBef>
                <a:spcPts val="0"/>
              </a:spcBef>
              <a:buNone/>
            </a:pPr>
            <a:r>
              <a:rPr lang="en-US" sz="5100" b="1" dirty="0" smtClean="0"/>
              <a:t>       (</a:t>
            </a:r>
            <a:r>
              <a:rPr lang="en-US" sz="5100" b="1" dirty="0" err="1" smtClean="0"/>
              <a:t>i</a:t>
            </a:r>
            <a:r>
              <a:rPr lang="en-US" sz="5100" b="1" dirty="0" smtClean="0"/>
              <a:t>) a </a:t>
            </a:r>
            <a:r>
              <a:rPr lang="en-US" sz="5100" b="1" dirty="0" err="1"/>
              <a:t>cheque</a:t>
            </a:r>
            <a:r>
              <a:rPr lang="en-US" sz="5100" b="1" dirty="0" smtClean="0"/>
              <a:t>; … (iii) bill of exchange …</a:t>
            </a:r>
          </a:p>
          <a:p>
            <a:pPr marL="0" indent="0">
              <a:lnSpc>
                <a:spcPct val="120000"/>
              </a:lnSpc>
              <a:spcBef>
                <a:spcPts val="0"/>
              </a:spcBef>
              <a:buNone/>
            </a:pPr>
            <a:endParaRPr lang="en-US" sz="5100" b="1" dirty="0"/>
          </a:p>
          <a:p>
            <a:pPr marL="0" indent="0" algn="ctr">
              <a:lnSpc>
                <a:spcPct val="120000"/>
              </a:lnSpc>
              <a:spcBef>
                <a:spcPts val="3000"/>
              </a:spcBef>
              <a:buNone/>
            </a:pPr>
            <a:r>
              <a:rPr lang="en-US" sz="5100" b="1" dirty="0"/>
              <a:t>company registers (s.81)</a:t>
            </a:r>
          </a:p>
          <a:p>
            <a:pPr marL="0" indent="0">
              <a:lnSpc>
                <a:spcPct val="120000"/>
              </a:lnSpc>
              <a:spcBef>
                <a:spcPts val="0"/>
              </a:spcBef>
              <a:buNone/>
            </a:pPr>
            <a:r>
              <a:rPr lang="en-US" sz="5100" b="1" dirty="0" smtClean="0">
                <a:solidFill>
                  <a:srgbClr val="FF0000"/>
                </a:solidFill>
              </a:rPr>
              <a:t>81(2) </a:t>
            </a:r>
            <a:r>
              <a:rPr lang="en-US" sz="5100" b="1" dirty="0" smtClean="0"/>
              <a:t>For the purposes of this Part, [Part 9 Co Registers] choses in action … that fall into one of the exceptions in paragraphs (a), (b), (c) and (d) of the definition of Debenture in section 3 </a:t>
            </a:r>
            <a:r>
              <a:rPr lang="en-US" sz="5100" b="1" u="sng" dirty="0" smtClean="0"/>
              <a:t>must also</a:t>
            </a:r>
            <a:r>
              <a:rPr lang="en-US" sz="5100" b="1" dirty="0" smtClean="0"/>
              <a:t> be entered into the register of Debenture Holders.</a:t>
            </a:r>
          </a:p>
          <a:p>
            <a:pPr marL="0" indent="0" algn="ctr">
              <a:lnSpc>
                <a:spcPct val="120000"/>
              </a:lnSpc>
              <a:spcBef>
                <a:spcPts val="1200"/>
              </a:spcBef>
              <a:buNone/>
            </a:pPr>
            <a:r>
              <a:rPr lang="en-US" sz="5100" b="1" i="1" dirty="0" smtClean="0"/>
              <a:t>surely not?</a:t>
            </a:r>
          </a:p>
        </p:txBody>
      </p:sp>
      <p:sp>
        <p:nvSpPr>
          <p:cNvPr id="4" name="Slide Number Placeholder 3"/>
          <p:cNvSpPr>
            <a:spLocks noGrp="1"/>
          </p:cNvSpPr>
          <p:nvPr>
            <p:ph type="sldNum" sz="quarter" idx="12"/>
          </p:nvPr>
        </p:nvSpPr>
        <p:spPr/>
        <p:txBody>
          <a:bodyPr/>
          <a:lstStyle/>
          <a:p>
            <a:fld id="{79460653-8FD6-4BCA-A537-690D0EF2C7EC}" type="slidenum">
              <a:rPr lang="en-GB" smtClean="0"/>
              <a:pPr/>
              <a:t>15</a:t>
            </a:fld>
            <a:endParaRPr lang="en-GB"/>
          </a:p>
        </p:txBody>
      </p:sp>
    </p:spTree>
    <p:extLst>
      <p:ext uri="{BB962C8B-B14F-4D97-AF65-F5344CB8AC3E}">
        <p14:creationId xmlns="" xmlns:p14="http://schemas.microsoft.com/office/powerpoint/2010/main" val="3651334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2"/>
            <a:ext cx="11216425" cy="695459"/>
          </a:xfrm>
        </p:spPr>
        <p:txBody>
          <a:bodyPr/>
          <a:lstStyle/>
          <a:p>
            <a:pPr algn="r"/>
            <a:r>
              <a:rPr lang="en-GB" sz="2400" b="1" dirty="0">
                <a:solidFill>
                  <a:prstClr val="black"/>
                </a:solidFill>
              </a:rPr>
              <a:t>debentures (i.e. bonds) </a:t>
            </a:r>
            <a:r>
              <a:rPr lang="en-GB" sz="2400" b="1" dirty="0" err="1">
                <a:solidFill>
                  <a:prstClr val="black"/>
                </a:solidFill>
              </a:rPr>
              <a:t>cont</a:t>
            </a:r>
            <a:endParaRPr lang="en-GB" b="1" dirty="0"/>
          </a:p>
        </p:txBody>
      </p:sp>
      <p:sp>
        <p:nvSpPr>
          <p:cNvPr id="3" name="Content Placeholder 2"/>
          <p:cNvSpPr>
            <a:spLocks noGrp="1"/>
          </p:cNvSpPr>
          <p:nvPr>
            <p:ph idx="1"/>
          </p:nvPr>
        </p:nvSpPr>
        <p:spPr>
          <a:xfrm>
            <a:off x="965915" y="785611"/>
            <a:ext cx="10187189" cy="5679582"/>
          </a:xfrm>
        </p:spPr>
        <p:txBody>
          <a:bodyPr/>
          <a:lstStyle/>
          <a:p>
            <a:pPr marL="0" indent="0" algn="ctr">
              <a:lnSpc>
                <a:spcPct val="100000"/>
              </a:lnSpc>
              <a:spcBef>
                <a:spcPts val="0"/>
              </a:spcBef>
              <a:spcAft>
                <a:spcPts val="1800"/>
              </a:spcAft>
              <a:buNone/>
            </a:pPr>
            <a:r>
              <a:rPr lang="en-GB" b="1" dirty="0"/>
              <a:t>PART </a:t>
            </a:r>
            <a:r>
              <a:rPr lang="en-GB" b="1" dirty="0" smtClean="0"/>
              <a:t>27—DEBENTURES</a:t>
            </a:r>
          </a:p>
          <a:p>
            <a:pPr marL="0" indent="0">
              <a:lnSpc>
                <a:spcPct val="100000"/>
              </a:lnSpc>
              <a:spcBef>
                <a:spcPts val="0"/>
              </a:spcBef>
              <a:buNone/>
            </a:pPr>
            <a:r>
              <a:rPr lang="en-US" b="1" dirty="0"/>
              <a:t>a trustee is classically used to hold security for bondholders</a:t>
            </a:r>
          </a:p>
          <a:p>
            <a:pPr marL="0" indent="0">
              <a:lnSpc>
                <a:spcPct val="100000"/>
              </a:lnSpc>
              <a:spcBef>
                <a:spcPts val="0"/>
              </a:spcBef>
              <a:spcAft>
                <a:spcPts val="2400"/>
              </a:spcAft>
              <a:buNone/>
            </a:pPr>
            <a:r>
              <a:rPr lang="en-US" b="1" dirty="0"/>
              <a:t>now mandatory – even if unsecured bonds</a:t>
            </a:r>
          </a:p>
          <a:p>
            <a:pPr marL="0" indent="0">
              <a:lnSpc>
                <a:spcPct val="100000"/>
              </a:lnSpc>
              <a:spcBef>
                <a:spcPts val="0"/>
              </a:spcBef>
              <a:buNone/>
            </a:pPr>
            <a:r>
              <a:rPr lang="en-US" b="1" dirty="0"/>
              <a:t>public co </a:t>
            </a:r>
            <a:r>
              <a:rPr lang="en-US" b="1" u="sng" dirty="0"/>
              <a:t>must</a:t>
            </a:r>
            <a:r>
              <a:rPr lang="en-US" b="1" dirty="0"/>
              <a:t> enter into trust deed prior to deb issue (s.295)</a:t>
            </a:r>
          </a:p>
          <a:p>
            <a:pPr marL="0" indent="0">
              <a:lnSpc>
                <a:spcPct val="100000"/>
              </a:lnSpc>
              <a:spcBef>
                <a:spcPts val="0"/>
              </a:spcBef>
              <a:buNone/>
            </a:pPr>
            <a:r>
              <a:rPr lang="en-US" b="1" dirty="0"/>
              <a:t>(nothing new here   e.g. Trust Indenture Act 1939 (USA</a:t>
            </a:r>
            <a:r>
              <a:rPr lang="en-US" b="1" dirty="0" smtClean="0"/>
              <a:t>))</a:t>
            </a:r>
            <a:endParaRPr lang="en-US" b="1" dirty="0"/>
          </a:p>
          <a:p>
            <a:pPr marL="0" indent="0">
              <a:lnSpc>
                <a:spcPct val="100000"/>
              </a:lnSpc>
              <a:spcBef>
                <a:spcPts val="2400"/>
              </a:spcBef>
              <a:buNone/>
            </a:pPr>
            <a:r>
              <a:rPr lang="en-US" b="1" dirty="0"/>
              <a:t>function of Trustee</a:t>
            </a:r>
          </a:p>
          <a:p>
            <a:pPr marL="0" indent="0">
              <a:lnSpc>
                <a:spcPct val="100000"/>
              </a:lnSpc>
              <a:spcBef>
                <a:spcPts val="0"/>
              </a:spcBef>
              <a:buNone/>
            </a:pPr>
            <a:r>
              <a:rPr lang="en-US" b="1" dirty="0"/>
              <a:t>- to hold security if any</a:t>
            </a:r>
          </a:p>
          <a:p>
            <a:pPr marL="0" indent="0">
              <a:lnSpc>
                <a:spcPct val="100000"/>
              </a:lnSpc>
              <a:spcBef>
                <a:spcPts val="0"/>
              </a:spcBef>
              <a:buNone/>
            </a:pPr>
            <a:r>
              <a:rPr lang="en-US" b="1" dirty="0"/>
              <a:t>- to monitor issuer</a:t>
            </a:r>
          </a:p>
          <a:p>
            <a:pPr marL="0" indent="0">
              <a:lnSpc>
                <a:spcPct val="100000"/>
              </a:lnSpc>
              <a:spcBef>
                <a:spcPts val="0"/>
              </a:spcBef>
              <a:buNone/>
            </a:pPr>
            <a:r>
              <a:rPr lang="en-US" b="1" dirty="0"/>
              <a:t>- to facilitate group decisions</a:t>
            </a:r>
          </a:p>
          <a:p>
            <a:pPr marL="0" indent="0">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16</a:t>
            </a:fld>
            <a:endParaRPr lang="en-GB"/>
          </a:p>
        </p:txBody>
      </p:sp>
    </p:spTree>
    <p:extLst>
      <p:ext uri="{BB962C8B-B14F-4D97-AF65-F5344CB8AC3E}">
        <p14:creationId xmlns="" xmlns:p14="http://schemas.microsoft.com/office/powerpoint/2010/main" val="1457545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7901" y="120427"/>
            <a:ext cx="10572482" cy="587912"/>
          </a:xfrm>
        </p:spPr>
        <p:txBody>
          <a:bodyPr/>
          <a:lstStyle/>
          <a:p>
            <a:pPr algn="r"/>
            <a:r>
              <a:rPr lang="en-GB" sz="2400" b="1" dirty="0">
                <a:solidFill>
                  <a:prstClr val="black"/>
                </a:solidFill>
              </a:rPr>
              <a:t>debentures (i.e. bonds) </a:t>
            </a:r>
            <a:r>
              <a:rPr lang="en-GB" sz="2400" b="1" dirty="0" err="1">
                <a:solidFill>
                  <a:prstClr val="black"/>
                </a:solidFill>
              </a:rPr>
              <a:t>cont</a:t>
            </a:r>
            <a:endParaRPr lang="en-GB" b="1" dirty="0"/>
          </a:p>
        </p:txBody>
      </p:sp>
      <p:sp>
        <p:nvSpPr>
          <p:cNvPr id="3" name="Content Placeholder 2"/>
          <p:cNvSpPr>
            <a:spLocks noGrp="1"/>
          </p:cNvSpPr>
          <p:nvPr>
            <p:ph idx="1"/>
          </p:nvPr>
        </p:nvSpPr>
        <p:spPr>
          <a:xfrm>
            <a:off x="656823" y="708339"/>
            <a:ext cx="10715222" cy="5743976"/>
          </a:xfrm>
        </p:spPr>
        <p:txBody>
          <a:bodyPr>
            <a:normAutofit/>
          </a:bodyPr>
          <a:lstStyle/>
          <a:p>
            <a:pPr marL="0" indent="0">
              <a:lnSpc>
                <a:spcPct val="100000"/>
              </a:lnSpc>
              <a:spcBef>
                <a:spcPts val="0"/>
              </a:spcBef>
              <a:buNone/>
            </a:pPr>
            <a:r>
              <a:rPr lang="en-US" b="1" u="sng" dirty="0"/>
              <a:t>duties of issuer</a:t>
            </a:r>
          </a:p>
          <a:p>
            <a:pPr marL="0" indent="0">
              <a:lnSpc>
                <a:spcPct val="100000"/>
              </a:lnSpc>
              <a:spcBef>
                <a:spcPts val="0"/>
              </a:spcBef>
              <a:buNone/>
            </a:pPr>
            <a:r>
              <a:rPr lang="en-US" b="1" dirty="0"/>
              <a:t>- permit audit by trustee (s.302)</a:t>
            </a:r>
          </a:p>
          <a:p>
            <a:pPr marL="0" indent="0">
              <a:lnSpc>
                <a:spcPct val="100000"/>
              </a:lnSpc>
              <a:spcBef>
                <a:spcPts val="0"/>
              </a:spcBef>
              <a:buNone/>
            </a:pPr>
            <a:r>
              <a:rPr lang="en-US" b="1" dirty="0"/>
              <a:t>- report to trustee any grant of security (s.306)</a:t>
            </a:r>
          </a:p>
          <a:p>
            <a:pPr marL="0" indent="0">
              <a:lnSpc>
                <a:spcPct val="100000"/>
              </a:lnSpc>
              <a:spcBef>
                <a:spcPts val="0"/>
              </a:spcBef>
              <a:buNone/>
            </a:pPr>
            <a:r>
              <a:rPr lang="en-US" b="1" dirty="0"/>
              <a:t>- quarterly report to Trustee re </a:t>
            </a:r>
          </a:p>
          <a:p>
            <a:pPr marL="0" indent="0">
              <a:lnSpc>
                <a:spcPct val="100000"/>
              </a:lnSpc>
              <a:spcBef>
                <a:spcPts val="0"/>
              </a:spcBef>
              <a:buNone/>
            </a:pPr>
            <a:r>
              <a:rPr lang="en-US" b="1" dirty="0"/>
              <a:t>   </a:t>
            </a:r>
            <a:r>
              <a:rPr lang="en-US" b="1" dirty="0" smtClean="0"/>
              <a:t>- any </a:t>
            </a:r>
            <a:r>
              <a:rPr lang="en-US" b="1" dirty="0"/>
              <a:t>act of default</a:t>
            </a:r>
          </a:p>
          <a:p>
            <a:pPr marL="0" indent="0">
              <a:lnSpc>
                <a:spcPct val="100000"/>
              </a:lnSpc>
              <a:spcBef>
                <a:spcPts val="0"/>
              </a:spcBef>
              <a:buNone/>
            </a:pPr>
            <a:r>
              <a:rPr lang="en-US" b="1" dirty="0"/>
              <a:t>   </a:t>
            </a:r>
            <a:r>
              <a:rPr lang="en-US" b="1" dirty="0" smtClean="0"/>
              <a:t>- material </a:t>
            </a:r>
            <a:r>
              <a:rPr lang="en-US" b="1" dirty="0"/>
              <a:t>adverse development</a:t>
            </a:r>
          </a:p>
          <a:p>
            <a:pPr marL="0" indent="0">
              <a:lnSpc>
                <a:spcPct val="100000"/>
              </a:lnSpc>
              <a:spcBef>
                <a:spcPts val="0"/>
              </a:spcBef>
              <a:buNone/>
            </a:pPr>
            <a:endParaRPr lang="en-US" b="1" dirty="0"/>
          </a:p>
          <a:p>
            <a:pPr marL="0" indent="0">
              <a:lnSpc>
                <a:spcPct val="100000"/>
              </a:lnSpc>
              <a:spcBef>
                <a:spcPts val="0"/>
              </a:spcBef>
              <a:buNone/>
            </a:pPr>
            <a:r>
              <a:rPr lang="en-US" b="1" u="sng" dirty="0"/>
              <a:t>duties of Trustee</a:t>
            </a:r>
          </a:p>
          <a:p>
            <a:pPr marL="0" indent="0">
              <a:lnSpc>
                <a:spcPct val="100000"/>
              </a:lnSpc>
              <a:spcBef>
                <a:spcPts val="0"/>
              </a:spcBef>
              <a:buNone/>
            </a:pPr>
            <a:r>
              <a:rPr lang="en-US" b="1" dirty="0"/>
              <a:t>to actively police covenants (s.313)</a:t>
            </a:r>
          </a:p>
          <a:p>
            <a:pPr marL="0" indent="0">
              <a:lnSpc>
                <a:spcPct val="100000"/>
              </a:lnSpc>
              <a:spcBef>
                <a:spcPts val="0"/>
              </a:spcBef>
              <a:buNone/>
            </a:pPr>
            <a:endParaRPr lang="en-US" b="1" dirty="0"/>
          </a:p>
          <a:p>
            <a:pPr marL="0" indent="0">
              <a:lnSpc>
                <a:spcPct val="100000"/>
              </a:lnSpc>
              <a:spcBef>
                <a:spcPts val="0"/>
              </a:spcBef>
              <a:buNone/>
            </a:pPr>
            <a:r>
              <a:rPr lang="en-US" b="1" dirty="0"/>
              <a:t>also provisions for meeting of deb holders to issue directions to trustee</a:t>
            </a:r>
          </a:p>
          <a:p>
            <a:pPr marL="0" indent="0">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17</a:t>
            </a:fld>
            <a:endParaRPr lang="en-GB"/>
          </a:p>
        </p:txBody>
      </p:sp>
    </p:spTree>
    <p:extLst>
      <p:ext uri="{BB962C8B-B14F-4D97-AF65-F5344CB8AC3E}">
        <p14:creationId xmlns="" xmlns:p14="http://schemas.microsoft.com/office/powerpoint/2010/main" val="1849946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9"/>
            <a:ext cx="10515599" cy="1506827"/>
          </a:xfrm>
        </p:spPr>
        <p:txBody>
          <a:bodyPr>
            <a:normAutofit/>
          </a:bodyPr>
          <a:lstStyle/>
          <a:p>
            <a:pPr algn="ctr"/>
            <a:r>
              <a:rPr lang="en-GB" sz="5400" b="1" dirty="0" smtClean="0"/>
              <a:t>issues to the public</a:t>
            </a:r>
            <a:endParaRPr lang="en-GB" sz="5400" b="1" dirty="0"/>
          </a:p>
        </p:txBody>
      </p:sp>
      <p:sp>
        <p:nvSpPr>
          <p:cNvPr id="3" name="Content Placeholder 2"/>
          <p:cNvSpPr>
            <a:spLocks noGrp="1"/>
          </p:cNvSpPr>
          <p:nvPr>
            <p:ph idx="1"/>
          </p:nvPr>
        </p:nvSpPr>
        <p:spPr>
          <a:xfrm>
            <a:off x="1931831" y="1983346"/>
            <a:ext cx="9421968" cy="4193616"/>
          </a:xfrm>
        </p:spPr>
        <p:txBody>
          <a:bodyPr/>
          <a:lstStyle/>
          <a:p>
            <a:pPr marL="0" indent="0">
              <a:lnSpc>
                <a:spcPct val="100000"/>
              </a:lnSpc>
              <a:spcBef>
                <a:spcPts val="0"/>
              </a:spcBef>
              <a:buNone/>
            </a:pPr>
            <a:r>
              <a:rPr lang="en-GB" b="1" u="sng" dirty="0"/>
              <a:t>t</a:t>
            </a:r>
            <a:r>
              <a:rPr lang="en-GB" b="1" u="sng" dirty="0" smtClean="0"/>
              <a:t>he general propositions:</a:t>
            </a:r>
          </a:p>
          <a:p>
            <a:pPr marL="0" indent="0">
              <a:lnSpc>
                <a:spcPct val="100000"/>
              </a:lnSpc>
              <a:spcBef>
                <a:spcPts val="0"/>
              </a:spcBef>
              <a:buNone/>
            </a:pPr>
            <a:r>
              <a:rPr lang="en-GB" b="1" dirty="0" smtClean="0"/>
              <a:t>Private co cannot offer securities to the public.</a:t>
            </a:r>
          </a:p>
          <a:p>
            <a:pPr marL="0" indent="0">
              <a:lnSpc>
                <a:spcPct val="100000"/>
              </a:lnSpc>
              <a:spcBef>
                <a:spcPts val="0"/>
              </a:spcBef>
              <a:buNone/>
            </a:pPr>
            <a:r>
              <a:rPr lang="en-GB" b="1" dirty="0" smtClean="0"/>
              <a:t>Public issues to utilize prospectus.</a:t>
            </a:r>
          </a:p>
          <a:p>
            <a:pPr marL="0" indent="0">
              <a:lnSpc>
                <a:spcPct val="100000"/>
              </a:lnSpc>
              <a:spcBef>
                <a:spcPts val="0"/>
              </a:spcBef>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18</a:t>
            </a:fld>
            <a:endParaRPr lang="en-GB"/>
          </a:p>
        </p:txBody>
      </p:sp>
    </p:spTree>
    <p:extLst>
      <p:ext uri="{BB962C8B-B14F-4D97-AF65-F5344CB8AC3E}">
        <p14:creationId xmlns="" xmlns:p14="http://schemas.microsoft.com/office/powerpoint/2010/main" val="36482868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7901" y="120427"/>
            <a:ext cx="10572482" cy="587912"/>
          </a:xfrm>
        </p:spPr>
        <p:txBody>
          <a:bodyPr/>
          <a:lstStyle/>
          <a:p>
            <a:pPr algn="r"/>
            <a:r>
              <a:rPr lang="en-GB" sz="2400" b="1" dirty="0">
                <a:solidFill>
                  <a:prstClr val="black"/>
                </a:solidFill>
              </a:rPr>
              <a:t>i</a:t>
            </a:r>
            <a:r>
              <a:rPr lang="en-GB" sz="2400" b="1" dirty="0" smtClean="0">
                <a:solidFill>
                  <a:prstClr val="black"/>
                </a:solidFill>
              </a:rPr>
              <a:t>ssues to the public </a:t>
            </a:r>
            <a:r>
              <a:rPr lang="en-GB" sz="2400" b="1" dirty="0" err="1">
                <a:solidFill>
                  <a:prstClr val="black"/>
                </a:solidFill>
              </a:rPr>
              <a:t>cont</a:t>
            </a:r>
            <a:endParaRPr lang="en-GB" b="1" dirty="0"/>
          </a:p>
        </p:txBody>
      </p:sp>
      <p:sp>
        <p:nvSpPr>
          <p:cNvPr id="3" name="Content Placeholder 2"/>
          <p:cNvSpPr>
            <a:spLocks noGrp="1"/>
          </p:cNvSpPr>
          <p:nvPr>
            <p:ph idx="1"/>
          </p:nvPr>
        </p:nvSpPr>
        <p:spPr>
          <a:xfrm>
            <a:off x="656823" y="708339"/>
            <a:ext cx="10715222" cy="5743976"/>
          </a:xfrm>
        </p:spPr>
        <p:txBody>
          <a:bodyPr>
            <a:normAutofit/>
          </a:bodyPr>
          <a:lstStyle/>
          <a:p>
            <a:pPr marL="0" indent="0" algn="ctr">
              <a:lnSpc>
                <a:spcPct val="110000"/>
              </a:lnSpc>
              <a:spcBef>
                <a:spcPts val="0"/>
              </a:spcBef>
              <a:buNone/>
            </a:pPr>
            <a:r>
              <a:rPr lang="en-GB" sz="4000" b="1" dirty="0"/>
              <a:t>PART </a:t>
            </a:r>
            <a:r>
              <a:rPr lang="en-GB" sz="4000" b="1" dirty="0" smtClean="0"/>
              <a:t>26 - CAPITAL RAISINGS</a:t>
            </a:r>
          </a:p>
          <a:p>
            <a:pPr marL="0" indent="0">
              <a:lnSpc>
                <a:spcPct val="110000"/>
              </a:lnSpc>
              <a:spcBef>
                <a:spcPts val="0"/>
              </a:spcBef>
              <a:buNone/>
            </a:pPr>
            <a:r>
              <a:rPr lang="en-US" b="1" dirty="0"/>
              <a:t>offer to the public to be made under a prospectus (s.283(1))</a:t>
            </a:r>
          </a:p>
          <a:p>
            <a:pPr marL="0" indent="0">
              <a:lnSpc>
                <a:spcPct val="110000"/>
              </a:lnSpc>
              <a:spcBef>
                <a:spcPts val="0"/>
              </a:spcBef>
              <a:buNone/>
            </a:pPr>
            <a:r>
              <a:rPr lang="en-US" b="1" dirty="0"/>
              <a:t>prospectus mandatory content (Schedule 3)</a:t>
            </a:r>
          </a:p>
          <a:p>
            <a:pPr marL="0" indent="0">
              <a:lnSpc>
                <a:spcPct val="110000"/>
              </a:lnSpc>
              <a:spcBef>
                <a:spcPts val="0"/>
              </a:spcBef>
              <a:buNone/>
            </a:pPr>
            <a:r>
              <a:rPr lang="en-US" b="1" dirty="0"/>
              <a:t>and registered with Reserve Bank (s.284</a:t>
            </a:r>
            <a:r>
              <a:rPr lang="en-US" b="1" dirty="0" smtClean="0"/>
              <a:t>)</a:t>
            </a:r>
            <a:endParaRPr lang="en-US" b="1" dirty="0"/>
          </a:p>
          <a:p>
            <a:pPr marL="0" indent="0">
              <a:lnSpc>
                <a:spcPct val="100000"/>
              </a:lnSpc>
              <a:spcBef>
                <a:spcPts val="1800"/>
              </a:spcBef>
              <a:buNone/>
            </a:pPr>
            <a:r>
              <a:rPr lang="en-US" b="1" u="sng" dirty="0"/>
              <a:t>e</a:t>
            </a:r>
            <a:r>
              <a:rPr lang="en-US" b="1" u="sng" dirty="0" smtClean="0"/>
              <a:t>xceptions:</a:t>
            </a:r>
            <a:endParaRPr lang="en-US" b="1" u="sng" dirty="0"/>
          </a:p>
          <a:p>
            <a:pPr marL="0" indent="0">
              <a:lnSpc>
                <a:spcPct val="100000"/>
              </a:lnSpc>
              <a:spcBef>
                <a:spcPts val="0"/>
              </a:spcBef>
              <a:spcAft>
                <a:spcPts val="2400"/>
              </a:spcAft>
              <a:buNone/>
            </a:pPr>
            <a:r>
              <a:rPr lang="en-US" b="1" dirty="0" smtClean="0">
                <a:solidFill>
                  <a:srgbClr val="FF0000"/>
                </a:solidFill>
              </a:rPr>
              <a:t>283(3</a:t>
            </a:r>
            <a:r>
              <a:rPr lang="en-US" b="1" dirty="0">
                <a:solidFill>
                  <a:srgbClr val="FF0000"/>
                </a:solidFill>
              </a:rPr>
              <a:t>)(a) </a:t>
            </a:r>
            <a:r>
              <a:rPr lang="en-US" b="1" dirty="0"/>
              <a:t>the offer is a personal offer and none of the offers results in Securities being issued … to more than 20 investors having an aggregate issue … price of more than $1 million in a 12 month period</a:t>
            </a:r>
            <a:r>
              <a:rPr lang="en-US" b="1" dirty="0" smtClean="0"/>
              <a:t>;</a:t>
            </a:r>
            <a:endParaRPr lang="en-US" b="1" dirty="0"/>
          </a:p>
          <a:p>
            <a:pPr marL="0" indent="0">
              <a:lnSpc>
                <a:spcPct val="110000"/>
              </a:lnSpc>
              <a:spcBef>
                <a:spcPts val="0"/>
              </a:spcBef>
              <a:buNone/>
            </a:pPr>
            <a:r>
              <a:rPr lang="en-US" b="1" dirty="0" smtClean="0">
                <a:solidFill>
                  <a:srgbClr val="FF0000"/>
                </a:solidFill>
              </a:rPr>
              <a:t>283(3</a:t>
            </a:r>
            <a:r>
              <a:rPr lang="en-US" b="1" dirty="0">
                <a:solidFill>
                  <a:srgbClr val="FF0000"/>
                </a:solidFill>
              </a:rPr>
              <a:t>)(b) </a:t>
            </a:r>
            <a:r>
              <a:rPr lang="en-US" b="1" dirty="0"/>
              <a:t>the minimum amount payable for the Securities on acceptance of the offer by a person to whom the offer is made is at least $200,000</a:t>
            </a:r>
            <a:r>
              <a:rPr lang="en-US" b="1" dirty="0" smtClean="0"/>
              <a:t>;</a:t>
            </a:r>
            <a:endParaRPr lang="en-US" b="1" dirty="0"/>
          </a:p>
          <a:p>
            <a:pPr marL="0" indent="0">
              <a:lnSpc>
                <a:spcPct val="120000"/>
              </a:lnSpc>
              <a:spcBef>
                <a:spcPts val="0"/>
              </a:spcBef>
              <a:buNone/>
            </a:pPr>
            <a:endParaRPr lang="en-US" b="1" dirty="0" smtClean="0"/>
          </a:p>
          <a:p>
            <a:pPr marL="0" indent="0">
              <a:buNone/>
            </a:pPr>
            <a:endParaRPr lang="en-GB" b="1" dirty="0"/>
          </a:p>
        </p:txBody>
      </p:sp>
      <p:sp>
        <p:nvSpPr>
          <p:cNvPr id="5" name="Slide Number Placeholder 4"/>
          <p:cNvSpPr>
            <a:spLocks noGrp="1"/>
          </p:cNvSpPr>
          <p:nvPr>
            <p:ph type="sldNum" sz="quarter" idx="12"/>
          </p:nvPr>
        </p:nvSpPr>
        <p:spPr/>
        <p:txBody>
          <a:bodyPr/>
          <a:lstStyle/>
          <a:p>
            <a:fld id="{79460653-8FD6-4BCA-A537-690D0EF2C7EC}" type="slidenum">
              <a:rPr lang="en-GB" smtClean="0"/>
              <a:pPr/>
              <a:t>19</a:t>
            </a:fld>
            <a:endParaRPr lang="en-GB"/>
          </a:p>
        </p:txBody>
      </p:sp>
    </p:spTree>
    <p:extLst>
      <p:ext uri="{BB962C8B-B14F-4D97-AF65-F5344CB8AC3E}">
        <p14:creationId xmlns="" xmlns:p14="http://schemas.microsoft.com/office/powerpoint/2010/main" val="41600391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33341"/>
            <a:ext cx="10515600" cy="1622738"/>
          </a:xfrm>
        </p:spPr>
        <p:txBody>
          <a:bodyPr>
            <a:normAutofit/>
          </a:bodyPr>
          <a:lstStyle/>
          <a:p>
            <a:pPr algn="ctr"/>
            <a:r>
              <a:rPr lang="en-GB" sz="6600" b="1" dirty="0" smtClean="0"/>
              <a:t>Part One</a:t>
            </a:r>
            <a:endParaRPr lang="en-GB" sz="6600" b="1" dirty="0"/>
          </a:p>
        </p:txBody>
      </p:sp>
      <p:sp>
        <p:nvSpPr>
          <p:cNvPr id="3" name="Content Placeholder 2"/>
          <p:cNvSpPr>
            <a:spLocks noGrp="1"/>
          </p:cNvSpPr>
          <p:nvPr>
            <p:ph idx="1"/>
          </p:nvPr>
        </p:nvSpPr>
        <p:spPr>
          <a:xfrm>
            <a:off x="940158" y="2562896"/>
            <a:ext cx="10413642" cy="3614066"/>
          </a:xfrm>
        </p:spPr>
        <p:txBody>
          <a:bodyPr>
            <a:normAutofit/>
          </a:bodyPr>
          <a:lstStyle/>
          <a:p>
            <a:pPr marL="0" indent="0" algn="ctr">
              <a:buNone/>
            </a:pPr>
            <a:r>
              <a:rPr lang="en-GB" sz="4800" b="1" dirty="0" smtClean="0"/>
              <a:t>Securities:</a:t>
            </a:r>
          </a:p>
          <a:p>
            <a:pPr marL="0" indent="0" algn="ctr">
              <a:buNone/>
            </a:pPr>
            <a:r>
              <a:rPr lang="en-GB" sz="4800" b="1" dirty="0" smtClean="0"/>
              <a:t>some things new</a:t>
            </a:r>
          </a:p>
          <a:p>
            <a:pPr marL="0" indent="0" algn="ctr">
              <a:buNone/>
            </a:pPr>
            <a:r>
              <a:rPr lang="en-GB" sz="4800" b="1" dirty="0" smtClean="0"/>
              <a:t>much that’s tried and true</a:t>
            </a:r>
            <a:endParaRPr lang="en-GB" sz="4800"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2</a:t>
            </a:fld>
            <a:endParaRPr lang="en-GB"/>
          </a:p>
        </p:txBody>
      </p:sp>
    </p:spTree>
    <p:extLst>
      <p:ext uri="{BB962C8B-B14F-4D97-AF65-F5344CB8AC3E}">
        <p14:creationId xmlns="" xmlns:p14="http://schemas.microsoft.com/office/powerpoint/2010/main" val="4291143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7901" y="120427"/>
            <a:ext cx="10572482" cy="587912"/>
          </a:xfrm>
        </p:spPr>
        <p:txBody>
          <a:bodyPr/>
          <a:lstStyle/>
          <a:p>
            <a:pPr algn="r"/>
            <a:r>
              <a:rPr lang="en-GB" sz="2400" b="1" dirty="0" smtClean="0">
                <a:solidFill>
                  <a:prstClr val="black"/>
                </a:solidFill>
              </a:rPr>
              <a:t>issues to the public </a:t>
            </a:r>
            <a:r>
              <a:rPr lang="en-GB" sz="2400" b="1" dirty="0" err="1">
                <a:solidFill>
                  <a:prstClr val="black"/>
                </a:solidFill>
              </a:rPr>
              <a:t>cont</a:t>
            </a:r>
            <a:endParaRPr lang="en-GB" b="1" dirty="0"/>
          </a:p>
        </p:txBody>
      </p:sp>
      <p:sp>
        <p:nvSpPr>
          <p:cNvPr id="3" name="Content Placeholder 2"/>
          <p:cNvSpPr>
            <a:spLocks noGrp="1"/>
          </p:cNvSpPr>
          <p:nvPr>
            <p:ph idx="1"/>
          </p:nvPr>
        </p:nvSpPr>
        <p:spPr>
          <a:xfrm>
            <a:off x="1171977" y="1210613"/>
            <a:ext cx="10200068" cy="5241701"/>
          </a:xfrm>
        </p:spPr>
        <p:txBody>
          <a:bodyPr>
            <a:normAutofit/>
          </a:bodyPr>
          <a:lstStyle/>
          <a:p>
            <a:pPr marL="0" indent="0">
              <a:lnSpc>
                <a:spcPct val="100000"/>
              </a:lnSpc>
              <a:spcBef>
                <a:spcPts val="0"/>
              </a:spcBef>
              <a:spcAft>
                <a:spcPts val="600"/>
              </a:spcAft>
              <a:buNone/>
            </a:pPr>
            <a:r>
              <a:rPr lang="en-US" b="1" u="sng" dirty="0"/>
              <a:t>f</a:t>
            </a:r>
            <a:r>
              <a:rPr lang="en-US" b="1" u="sng" dirty="0" smtClean="0"/>
              <a:t>urther exceptions:</a:t>
            </a:r>
            <a:endParaRPr lang="en-US" b="1" u="sng" dirty="0"/>
          </a:p>
          <a:p>
            <a:pPr marL="0" indent="0">
              <a:lnSpc>
                <a:spcPct val="100000"/>
              </a:lnSpc>
              <a:spcBef>
                <a:spcPts val="0"/>
              </a:spcBef>
              <a:spcAft>
                <a:spcPts val="1200"/>
              </a:spcAft>
              <a:buNone/>
            </a:pPr>
            <a:r>
              <a:rPr lang="en-US" b="1" dirty="0" smtClean="0"/>
              <a:t>- offer to </a:t>
            </a:r>
            <a:r>
              <a:rPr lang="en-US" b="1" u="sng" dirty="0"/>
              <a:t>certified</a:t>
            </a:r>
            <a:r>
              <a:rPr lang="en-US" b="1" dirty="0"/>
              <a:t> sophisticated investor (s.283(3)(c</a:t>
            </a:r>
            <a:r>
              <a:rPr lang="en-US" b="1" dirty="0" smtClean="0"/>
              <a:t>))</a:t>
            </a:r>
            <a:endParaRPr lang="en-US" b="1" dirty="0"/>
          </a:p>
          <a:p>
            <a:pPr marL="0" indent="0">
              <a:lnSpc>
                <a:spcPct val="100000"/>
              </a:lnSpc>
              <a:spcBef>
                <a:spcPts val="0"/>
              </a:spcBef>
              <a:spcAft>
                <a:spcPts val="1200"/>
              </a:spcAft>
              <a:buNone/>
            </a:pPr>
            <a:r>
              <a:rPr lang="en-US" b="1" dirty="0" smtClean="0"/>
              <a:t>- offer </a:t>
            </a:r>
            <a:r>
              <a:rPr lang="en-US" b="1" dirty="0"/>
              <a:t>of </a:t>
            </a:r>
            <a:r>
              <a:rPr lang="en-US" b="1" u="sng" dirty="0"/>
              <a:t>debt securities</a:t>
            </a:r>
            <a:r>
              <a:rPr lang="en-US" b="1" dirty="0"/>
              <a:t> </a:t>
            </a:r>
            <a:r>
              <a:rPr lang="en-US" b="1" dirty="0" smtClean="0"/>
              <a:t>by </a:t>
            </a:r>
            <a:r>
              <a:rPr lang="en-US" b="1" dirty="0"/>
              <a:t>Financial Institution (s.283(3)(h</a:t>
            </a:r>
            <a:r>
              <a:rPr lang="en-US" b="1" dirty="0" smtClean="0"/>
              <a:t>))</a:t>
            </a:r>
            <a:endParaRPr lang="en-US" b="1" dirty="0"/>
          </a:p>
          <a:p>
            <a:pPr marL="0" indent="0">
              <a:lnSpc>
                <a:spcPct val="100000"/>
              </a:lnSpc>
              <a:spcBef>
                <a:spcPts val="0"/>
              </a:spcBef>
              <a:spcAft>
                <a:spcPts val="3000"/>
              </a:spcAft>
              <a:buNone/>
            </a:pPr>
            <a:r>
              <a:rPr lang="en-US" b="1" dirty="0" smtClean="0"/>
              <a:t>- offer </a:t>
            </a:r>
            <a:r>
              <a:rPr lang="en-US" b="1" dirty="0"/>
              <a:t>by Government, Government entity, Reserve Bank (s.283(4</a:t>
            </a:r>
            <a:r>
              <a:rPr lang="en-US" b="1" dirty="0" smtClean="0"/>
              <a:t>))</a:t>
            </a:r>
            <a:endParaRPr lang="en-US" b="1" dirty="0"/>
          </a:p>
          <a:p>
            <a:pPr>
              <a:lnSpc>
                <a:spcPct val="100000"/>
              </a:lnSpc>
              <a:spcBef>
                <a:spcPts val="2400"/>
              </a:spcBef>
              <a:buFontTx/>
              <a:buChar char="-"/>
            </a:pPr>
            <a:r>
              <a:rPr lang="en-US" b="1" dirty="0" smtClean="0"/>
              <a:t>rights </a:t>
            </a:r>
            <a:r>
              <a:rPr lang="en-US" b="1" dirty="0"/>
              <a:t>offering by public company may be </a:t>
            </a:r>
            <a:r>
              <a:rPr lang="en-US" b="1" dirty="0" smtClean="0"/>
              <a:t>made under:</a:t>
            </a:r>
          </a:p>
          <a:p>
            <a:pPr marL="0" indent="0">
              <a:lnSpc>
                <a:spcPct val="100000"/>
              </a:lnSpc>
              <a:spcBef>
                <a:spcPts val="0"/>
              </a:spcBef>
              <a:buNone/>
            </a:pPr>
            <a:r>
              <a:rPr lang="en-US" b="1" dirty="0" smtClean="0"/>
              <a:t>        - Prospectus (</a:t>
            </a:r>
            <a:r>
              <a:rPr lang="en-US" b="1" dirty="0" err="1" smtClean="0"/>
              <a:t>Sch</a:t>
            </a:r>
            <a:r>
              <a:rPr lang="en-US" b="1" dirty="0" smtClean="0"/>
              <a:t> 3)</a:t>
            </a:r>
          </a:p>
          <a:p>
            <a:pPr marL="0" indent="0">
              <a:lnSpc>
                <a:spcPct val="100000"/>
              </a:lnSpc>
              <a:spcBef>
                <a:spcPts val="0"/>
              </a:spcBef>
              <a:buNone/>
            </a:pPr>
            <a:r>
              <a:rPr lang="en-US" b="1" dirty="0" smtClean="0"/>
              <a:t>        - or </a:t>
            </a:r>
            <a:r>
              <a:rPr lang="en-US" b="1" dirty="0"/>
              <a:t>Offer Document (</a:t>
            </a:r>
            <a:r>
              <a:rPr lang="en-US" b="1" dirty="0" err="1" smtClean="0"/>
              <a:t>Sch</a:t>
            </a:r>
            <a:r>
              <a:rPr lang="en-US" b="1" dirty="0" smtClean="0"/>
              <a:t> </a:t>
            </a:r>
            <a:r>
              <a:rPr lang="en-US" b="1" dirty="0"/>
              <a:t>4) (s.285)</a:t>
            </a:r>
          </a:p>
          <a:p>
            <a:pPr marL="0" indent="0">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20</a:t>
            </a:fld>
            <a:endParaRPr lang="en-GB"/>
          </a:p>
        </p:txBody>
      </p:sp>
    </p:spTree>
    <p:extLst>
      <p:ext uri="{BB962C8B-B14F-4D97-AF65-F5344CB8AC3E}">
        <p14:creationId xmlns="" xmlns:p14="http://schemas.microsoft.com/office/powerpoint/2010/main" val="30532204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7901" y="120427"/>
            <a:ext cx="10572482" cy="587912"/>
          </a:xfrm>
        </p:spPr>
        <p:txBody>
          <a:bodyPr/>
          <a:lstStyle/>
          <a:p>
            <a:pPr algn="r"/>
            <a:r>
              <a:rPr lang="en-GB" sz="2400" b="1" dirty="0" smtClean="0">
                <a:solidFill>
                  <a:prstClr val="black"/>
                </a:solidFill>
              </a:rPr>
              <a:t>issues to the public </a:t>
            </a:r>
            <a:r>
              <a:rPr lang="en-GB" sz="2400" b="1" dirty="0" err="1">
                <a:solidFill>
                  <a:prstClr val="black"/>
                </a:solidFill>
              </a:rPr>
              <a:t>cont</a:t>
            </a:r>
            <a:endParaRPr lang="en-GB" b="1" dirty="0"/>
          </a:p>
        </p:txBody>
      </p:sp>
      <p:sp>
        <p:nvSpPr>
          <p:cNvPr id="3" name="Content Placeholder 2"/>
          <p:cNvSpPr>
            <a:spLocks noGrp="1"/>
          </p:cNvSpPr>
          <p:nvPr>
            <p:ph idx="1"/>
          </p:nvPr>
        </p:nvSpPr>
        <p:spPr>
          <a:xfrm>
            <a:off x="412124" y="708338"/>
            <a:ext cx="11359166" cy="5937161"/>
          </a:xfrm>
        </p:spPr>
        <p:txBody>
          <a:bodyPr>
            <a:normAutofit fontScale="77500" lnSpcReduction="20000"/>
          </a:bodyPr>
          <a:lstStyle/>
          <a:p>
            <a:pPr marL="0" indent="0" algn="ctr">
              <a:lnSpc>
                <a:spcPct val="120000"/>
              </a:lnSpc>
              <a:spcBef>
                <a:spcPts val="0"/>
              </a:spcBef>
              <a:buNone/>
            </a:pPr>
            <a:r>
              <a:rPr lang="en-GB" sz="4000" b="1" dirty="0" smtClean="0"/>
              <a:t>‘offer to the public’ defined both s.3 and s.283(2)</a:t>
            </a:r>
          </a:p>
          <a:p>
            <a:pPr marL="0" indent="0">
              <a:lnSpc>
                <a:spcPct val="120000"/>
              </a:lnSpc>
              <a:spcBef>
                <a:spcPts val="0"/>
              </a:spcBef>
              <a:buNone/>
            </a:pPr>
            <a:r>
              <a:rPr lang="en-US" sz="2900" b="1" dirty="0" smtClean="0">
                <a:solidFill>
                  <a:srgbClr val="FF0000"/>
                </a:solidFill>
              </a:rPr>
              <a:t>3. </a:t>
            </a:r>
            <a:r>
              <a:rPr lang="en-US" sz="2900" b="1" dirty="0" smtClean="0"/>
              <a:t>‘Offer </a:t>
            </a:r>
            <a:r>
              <a:rPr lang="en-US" sz="2900" b="1" dirty="0"/>
              <a:t>to the </a:t>
            </a:r>
            <a:r>
              <a:rPr lang="en-US" sz="2900" b="1" dirty="0" smtClean="0"/>
              <a:t>Public’ </a:t>
            </a:r>
            <a:r>
              <a:rPr lang="en-US" sz="2900" b="1" dirty="0"/>
              <a:t>includes … the making of, an offer/invitation to any section of the public … </a:t>
            </a:r>
          </a:p>
          <a:p>
            <a:pPr marL="0" indent="0">
              <a:lnSpc>
                <a:spcPct val="120000"/>
              </a:lnSpc>
              <a:spcBef>
                <a:spcPts val="0"/>
              </a:spcBef>
              <a:buNone/>
            </a:pPr>
            <a:r>
              <a:rPr lang="en-US" sz="2900" b="1" dirty="0"/>
              <a:t>and notwithstanding that the offer is capable of acceptance only by each person to whom it is made</a:t>
            </a:r>
          </a:p>
          <a:p>
            <a:pPr marL="0" indent="0">
              <a:lnSpc>
                <a:spcPct val="120000"/>
              </a:lnSpc>
              <a:spcBef>
                <a:spcPts val="1200"/>
              </a:spcBef>
              <a:buNone/>
            </a:pPr>
            <a:r>
              <a:rPr lang="en-US" sz="2900" b="1" dirty="0"/>
              <a:t>but a bona fide offer or invitation is </a:t>
            </a:r>
            <a:r>
              <a:rPr lang="en-US" sz="2900" b="1" u="sng" dirty="0"/>
              <a:t>not taken</a:t>
            </a:r>
            <a:r>
              <a:rPr lang="en-US" sz="2900" b="1" dirty="0"/>
              <a:t> to be an offer or invitation the public if it </a:t>
            </a:r>
            <a:r>
              <a:rPr lang="en-US" sz="2900" b="1" dirty="0" smtClean="0"/>
              <a:t>is</a:t>
            </a:r>
            <a:r>
              <a:rPr lang="en-US" sz="2900" b="1" dirty="0"/>
              <a:t> </a:t>
            </a:r>
            <a:r>
              <a:rPr lang="en-US" sz="2900" b="1" dirty="0" smtClean="0"/>
              <a:t>-</a:t>
            </a:r>
            <a:endParaRPr lang="en-US" sz="2900" b="1" dirty="0"/>
          </a:p>
          <a:p>
            <a:pPr marL="0" indent="0">
              <a:lnSpc>
                <a:spcPct val="120000"/>
              </a:lnSpc>
              <a:spcBef>
                <a:spcPts val="0"/>
              </a:spcBef>
              <a:buNone/>
            </a:pPr>
            <a:r>
              <a:rPr lang="en-US" sz="2900" b="1" dirty="0" smtClean="0"/>
              <a:t>…</a:t>
            </a:r>
            <a:r>
              <a:rPr lang="en-US" sz="2900" b="1" dirty="0" smtClean="0">
                <a:solidFill>
                  <a:srgbClr val="FF0000"/>
                </a:solidFill>
              </a:rPr>
              <a:t> (</a:t>
            </a:r>
            <a:r>
              <a:rPr lang="en-US" sz="2900" b="1" dirty="0">
                <a:solidFill>
                  <a:srgbClr val="FF0000"/>
                </a:solidFill>
              </a:rPr>
              <a:t>b) </a:t>
            </a:r>
            <a:r>
              <a:rPr lang="en-US" sz="2900" b="1" dirty="0"/>
              <a:t>a personal offer that is made to not more than 10 members of the public or if the personal offer is made to more than 10 members of the public, the offer is made with a view to it being accepted by not more than 10 members of the public in any 6 month period</a:t>
            </a:r>
            <a:r>
              <a:rPr lang="en-US" sz="2900" b="1" dirty="0" smtClean="0"/>
              <a:t>;</a:t>
            </a:r>
            <a:endParaRPr lang="en-US" sz="2900" b="1" dirty="0"/>
          </a:p>
          <a:p>
            <a:pPr marL="0" indent="0">
              <a:lnSpc>
                <a:spcPct val="120000"/>
              </a:lnSpc>
              <a:spcBef>
                <a:spcPts val="0"/>
              </a:spcBef>
              <a:buNone/>
            </a:pPr>
            <a:r>
              <a:rPr lang="en-US" sz="2900" b="1" dirty="0" smtClean="0"/>
              <a:t>…</a:t>
            </a:r>
            <a:r>
              <a:rPr lang="en-US" sz="2900" b="1" dirty="0" smtClean="0">
                <a:solidFill>
                  <a:srgbClr val="FF0000"/>
                </a:solidFill>
              </a:rPr>
              <a:t> (</a:t>
            </a:r>
            <a:r>
              <a:rPr lang="en-US" sz="2900" b="1" dirty="0">
                <a:solidFill>
                  <a:srgbClr val="FF0000"/>
                </a:solidFill>
              </a:rPr>
              <a:t>d) </a:t>
            </a:r>
            <a:r>
              <a:rPr lang="en-US" sz="2900" b="1" dirty="0"/>
              <a:t>an offer or invitation issued to existing Members or Debenture Holders of a Company and relates to Shares in, or Debentures of, that Company;</a:t>
            </a:r>
          </a:p>
          <a:p>
            <a:pPr marL="0" indent="0">
              <a:lnSpc>
                <a:spcPct val="120000"/>
              </a:lnSpc>
              <a:spcBef>
                <a:spcPts val="0"/>
              </a:spcBef>
              <a:buNone/>
            </a:pPr>
            <a:r>
              <a:rPr lang="en-US" sz="2900" b="1" dirty="0">
                <a:solidFill>
                  <a:srgbClr val="FF0000"/>
                </a:solidFill>
              </a:rPr>
              <a:t>(e) </a:t>
            </a:r>
            <a:r>
              <a:rPr lang="en-US" sz="2900" b="1" dirty="0"/>
              <a:t>an offer or invitation to subscribe for Securities where the amount to be purchased by each person to whom the offer or invitation is addressed is at least $200,000;</a:t>
            </a:r>
          </a:p>
          <a:p>
            <a:pPr marL="0" indent="0">
              <a:lnSpc>
                <a:spcPct val="120000"/>
              </a:lnSpc>
              <a:spcBef>
                <a:spcPts val="0"/>
              </a:spcBef>
              <a:buNone/>
            </a:pPr>
            <a:endParaRPr lang="en-GB" sz="2900" b="1" dirty="0" smtClean="0"/>
          </a:p>
          <a:p>
            <a:pPr marL="0" indent="0">
              <a:lnSpc>
                <a:spcPct val="120000"/>
              </a:lnSpc>
              <a:spcBef>
                <a:spcPts val="0"/>
              </a:spcBef>
              <a:buNone/>
            </a:pPr>
            <a:r>
              <a:rPr lang="en-US" sz="2900" b="1" dirty="0" smtClean="0">
                <a:solidFill>
                  <a:srgbClr val="FF0000"/>
                </a:solidFill>
              </a:rPr>
              <a:t>283(2</a:t>
            </a:r>
            <a:r>
              <a:rPr lang="en-US" sz="2900" b="1" dirty="0">
                <a:solidFill>
                  <a:srgbClr val="FF0000"/>
                </a:solidFill>
              </a:rPr>
              <a:t>) </a:t>
            </a:r>
            <a:r>
              <a:rPr lang="en-US" sz="2900" b="1" dirty="0"/>
              <a:t>In this Part</a:t>
            </a:r>
            <a:r>
              <a:rPr lang="en-US" sz="2900" b="1" dirty="0" smtClean="0"/>
              <a:t>, [Part 26] </a:t>
            </a:r>
            <a:r>
              <a:rPr lang="en-US" sz="2900" b="1" dirty="0"/>
              <a:t>‘offer to the public’ means an offer of Securities to </a:t>
            </a:r>
            <a:r>
              <a:rPr lang="en-US" sz="2900" b="1" dirty="0" smtClean="0"/>
              <a:t>-</a:t>
            </a:r>
            <a:endParaRPr lang="en-US" sz="2900" b="1" dirty="0"/>
          </a:p>
          <a:p>
            <a:pPr marL="0" indent="0">
              <a:lnSpc>
                <a:spcPct val="120000"/>
              </a:lnSpc>
              <a:spcBef>
                <a:spcPts val="0"/>
              </a:spcBef>
              <a:buNone/>
            </a:pPr>
            <a:r>
              <a:rPr lang="en-US" sz="2900" b="1" dirty="0"/>
              <a:t>(a) any section of the public, however selected;</a:t>
            </a:r>
          </a:p>
          <a:p>
            <a:pPr marL="0" indent="0">
              <a:lnSpc>
                <a:spcPct val="120000"/>
              </a:lnSpc>
              <a:spcBef>
                <a:spcPts val="0"/>
              </a:spcBef>
              <a:buNone/>
            </a:pPr>
            <a:r>
              <a:rPr lang="en-US" sz="2900" b="1" dirty="0"/>
              <a:t>(b) individual members of the public, however selected;</a:t>
            </a:r>
          </a:p>
        </p:txBody>
      </p:sp>
      <p:sp>
        <p:nvSpPr>
          <p:cNvPr id="4" name="Slide Number Placeholder 3"/>
          <p:cNvSpPr>
            <a:spLocks noGrp="1"/>
          </p:cNvSpPr>
          <p:nvPr>
            <p:ph type="sldNum" sz="quarter" idx="12"/>
          </p:nvPr>
        </p:nvSpPr>
        <p:spPr/>
        <p:txBody>
          <a:bodyPr/>
          <a:lstStyle/>
          <a:p>
            <a:fld id="{79460653-8FD6-4BCA-A537-690D0EF2C7EC}" type="slidenum">
              <a:rPr lang="en-GB" smtClean="0"/>
              <a:pPr/>
              <a:t>21</a:t>
            </a:fld>
            <a:endParaRPr lang="en-GB"/>
          </a:p>
        </p:txBody>
      </p:sp>
    </p:spTree>
    <p:extLst>
      <p:ext uri="{BB962C8B-B14F-4D97-AF65-F5344CB8AC3E}">
        <p14:creationId xmlns="" xmlns:p14="http://schemas.microsoft.com/office/powerpoint/2010/main" val="6268856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7901" y="120427"/>
            <a:ext cx="10572482" cy="587912"/>
          </a:xfrm>
        </p:spPr>
        <p:txBody>
          <a:bodyPr/>
          <a:lstStyle/>
          <a:p>
            <a:pPr algn="r"/>
            <a:r>
              <a:rPr lang="en-GB" sz="2400" b="1" dirty="0" smtClean="0">
                <a:solidFill>
                  <a:prstClr val="black"/>
                </a:solidFill>
              </a:rPr>
              <a:t>issues to the public </a:t>
            </a:r>
            <a:r>
              <a:rPr lang="en-GB" sz="2400" b="1" dirty="0" err="1">
                <a:solidFill>
                  <a:prstClr val="black"/>
                </a:solidFill>
              </a:rPr>
              <a:t>cont</a:t>
            </a:r>
            <a:endParaRPr lang="en-GB" b="1" dirty="0"/>
          </a:p>
        </p:txBody>
      </p:sp>
      <p:sp>
        <p:nvSpPr>
          <p:cNvPr id="3" name="Content Placeholder 2"/>
          <p:cNvSpPr>
            <a:spLocks noGrp="1"/>
          </p:cNvSpPr>
          <p:nvPr>
            <p:ph idx="1"/>
          </p:nvPr>
        </p:nvSpPr>
        <p:spPr>
          <a:xfrm>
            <a:off x="875762" y="708339"/>
            <a:ext cx="10315979" cy="5782614"/>
          </a:xfrm>
        </p:spPr>
        <p:txBody>
          <a:bodyPr>
            <a:normAutofit/>
          </a:bodyPr>
          <a:lstStyle/>
          <a:p>
            <a:pPr marL="0" indent="0" algn="ctr">
              <a:lnSpc>
                <a:spcPct val="120000"/>
              </a:lnSpc>
              <a:spcBef>
                <a:spcPts val="0"/>
              </a:spcBef>
              <a:spcAft>
                <a:spcPts val="1800"/>
              </a:spcAft>
              <a:buNone/>
            </a:pPr>
            <a:r>
              <a:rPr lang="en-GB" sz="4000" b="1" dirty="0" smtClean="0"/>
              <a:t>some tension s.3 and Part 26</a:t>
            </a:r>
          </a:p>
          <a:p>
            <a:pPr marL="0" indent="0">
              <a:lnSpc>
                <a:spcPct val="100000"/>
              </a:lnSpc>
              <a:spcBef>
                <a:spcPts val="0"/>
              </a:spcBef>
              <a:buNone/>
            </a:pPr>
            <a:r>
              <a:rPr lang="en-US" sz="2200" b="1" dirty="0" smtClean="0">
                <a:solidFill>
                  <a:srgbClr val="FF0000"/>
                </a:solidFill>
              </a:rPr>
              <a:t>3.</a:t>
            </a:r>
            <a:r>
              <a:rPr lang="en-US" sz="2200" b="1" dirty="0" smtClean="0"/>
              <a:t> </a:t>
            </a:r>
            <a:r>
              <a:rPr lang="en-US" sz="2200" b="1" dirty="0"/>
              <a:t>‘…but a bona fide offer or invitation is </a:t>
            </a:r>
            <a:r>
              <a:rPr lang="en-US" sz="2200" b="1" u="sng" dirty="0"/>
              <a:t>not taken</a:t>
            </a:r>
            <a:r>
              <a:rPr lang="en-US" sz="2200" b="1" dirty="0"/>
              <a:t> to be an offer or invitation the public if it </a:t>
            </a:r>
            <a:r>
              <a:rPr lang="en-US" sz="2200" b="1" dirty="0" smtClean="0"/>
              <a:t>is</a:t>
            </a:r>
          </a:p>
          <a:p>
            <a:pPr marL="0" indent="0">
              <a:lnSpc>
                <a:spcPct val="100000"/>
              </a:lnSpc>
              <a:spcBef>
                <a:spcPts val="0"/>
              </a:spcBef>
              <a:buNone/>
            </a:pPr>
            <a:r>
              <a:rPr lang="en-US" sz="2200" b="1" dirty="0" smtClean="0"/>
              <a:t>… </a:t>
            </a:r>
            <a:r>
              <a:rPr lang="en-US" sz="2200" b="1" dirty="0">
                <a:solidFill>
                  <a:srgbClr val="FF0000"/>
                </a:solidFill>
              </a:rPr>
              <a:t>(b) </a:t>
            </a:r>
            <a:r>
              <a:rPr lang="en-US" sz="2200" b="1" dirty="0"/>
              <a:t>a personal offer that is made to not more than 10 members of the public or if the personal offer is made to more than 10 members of the public, the offer is made with a view to it being accepted by not more than 10 members of the public in any 6 month period;</a:t>
            </a:r>
          </a:p>
          <a:p>
            <a:pPr marL="0" indent="0">
              <a:lnSpc>
                <a:spcPct val="100000"/>
              </a:lnSpc>
              <a:spcBef>
                <a:spcPts val="1200"/>
              </a:spcBef>
              <a:buNone/>
            </a:pPr>
            <a:r>
              <a:rPr lang="en-US" sz="2200" b="1" dirty="0" smtClean="0">
                <a:solidFill>
                  <a:srgbClr val="FF0000"/>
                </a:solidFill>
              </a:rPr>
              <a:t>283(3</a:t>
            </a:r>
            <a:r>
              <a:rPr lang="en-US" sz="2200" b="1" dirty="0">
                <a:solidFill>
                  <a:srgbClr val="FF0000"/>
                </a:solidFill>
              </a:rPr>
              <a:t>) </a:t>
            </a:r>
            <a:r>
              <a:rPr lang="en-US" sz="2200" b="1" dirty="0"/>
              <a:t>An offer of Securities to the Public may be made without a Prospectus if </a:t>
            </a:r>
            <a:r>
              <a:rPr lang="en-US" sz="2200" b="1" dirty="0" smtClean="0"/>
              <a:t>-</a:t>
            </a:r>
            <a:endParaRPr lang="en-US" sz="2200" b="1" dirty="0"/>
          </a:p>
          <a:p>
            <a:pPr marL="0" indent="0">
              <a:lnSpc>
                <a:spcPct val="100000"/>
              </a:lnSpc>
              <a:spcBef>
                <a:spcPts val="0"/>
              </a:spcBef>
              <a:buNone/>
            </a:pPr>
            <a:r>
              <a:rPr lang="en-US" sz="2200" b="1" dirty="0">
                <a:solidFill>
                  <a:srgbClr val="FF0000"/>
                </a:solidFill>
              </a:rPr>
              <a:t>(a) </a:t>
            </a:r>
            <a:r>
              <a:rPr lang="en-US" sz="2200" b="1" dirty="0"/>
              <a:t>the offer is a personal offer and none of the offers results in Securities being issued … to more than 20 investors having an aggregate issue … price of more than $1 million in a 12 month period;</a:t>
            </a:r>
          </a:p>
          <a:p>
            <a:pPr marL="0" indent="0">
              <a:lnSpc>
                <a:spcPct val="120000"/>
              </a:lnSpc>
              <a:spcBef>
                <a:spcPts val="0"/>
              </a:spcBef>
              <a:buNone/>
            </a:pPr>
            <a:endParaRPr lang="en-GB" sz="2000" b="1" dirty="0" smtClean="0"/>
          </a:p>
        </p:txBody>
      </p:sp>
      <p:sp>
        <p:nvSpPr>
          <p:cNvPr id="4" name="Slide Number Placeholder 3"/>
          <p:cNvSpPr>
            <a:spLocks noGrp="1"/>
          </p:cNvSpPr>
          <p:nvPr>
            <p:ph type="sldNum" sz="quarter" idx="12"/>
          </p:nvPr>
        </p:nvSpPr>
        <p:spPr/>
        <p:txBody>
          <a:bodyPr/>
          <a:lstStyle/>
          <a:p>
            <a:fld id="{79460653-8FD6-4BCA-A537-690D0EF2C7EC}" type="slidenum">
              <a:rPr lang="en-GB" smtClean="0"/>
              <a:pPr/>
              <a:t>22</a:t>
            </a:fld>
            <a:endParaRPr lang="en-GB"/>
          </a:p>
        </p:txBody>
      </p:sp>
    </p:spTree>
    <p:extLst>
      <p:ext uri="{BB962C8B-B14F-4D97-AF65-F5344CB8AC3E}">
        <p14:creationId xmlns="" xmlns:p14="http://schemas.microsoft.com/office/powerpoint/2010/main" val="41255514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7901" y="120427"/>
            <a:ext cx="10572482" cy="587912"/>
          </a:xfrm>
        </p:spPr>
        <p:txBody>
          <a:bodyPr/>
          <a:lstStyle/>
          <a:p>
            <a:pPr algn="r"/>
            <a:r>
              <a:rPr lang="en-GB" sz="2400" b="1" dirty="0" smtClean="0">
                <a:solidFill>
                  <a:prstClr val="black"/>
                </a:solidFill>
              </a:rPr>
              <a:t>issues to the public </a:t>
            </a:r>
            <a:r>
              <a:rPr lang="en-GB" sz="2400" b="1" dirty="0" err="1">
                <a:solidFill>
                  <a:prstClr val="black"/>
                </a:solidFill>
              </a:rPr>
              <a:t>cont</a:t>
            </a:r>
            <a:endParaRPr lang="en-GB" b="1" dirty="0"/>
          </a:p>
        </p:txBody>
      </p:sp>
      <p:sp>
        <p:nvSpPr>
          <p:cNvPr id="3" name="Content Placeholder 2"/>
          <p:cNvSpPr>
            <a:spLocks noGrp="1"/>
          </p:cNvSpPr>
          <p:nvPr>
            <p:ph idx="1"/>
          </p:nvPr>
        </p:nvSpPr>
        <p:spPr>
          <a:xfrm>
            <a:off x="875762" y="708339"/>
            <a:ext cx="10315979" cy="5782614"/>
          </a:xfrm>
        </p:spPr>
        <p:txBody>
          <a:bodyPr>
            <a:normAutofit/>
          </a:bodyPr>
          <a:lstStyle/>
          <a:p>
            <a:pPr marL="0" indent="0" algn="ctr">
              <a:lnSpc>
                <a:spcPct val="120000"/>
              </a:lnSpc>
              <a:spcBef>
                <a:spcPts val="0"/>
              </a:spcBef>
              <a:spcAft>
                <a:spcPts val="2400"/>
              </a:spcAft>
              <a:buNone/>
            </a:pPr>
            <a:r>
              <a:rPr lang="en-GB" sz="4000" b="1" dirty="0" smtClean="0"/>
              <a:t>some tension </a:t>
            </a:r>
            <a:r>
              <a:rPr lang="en-GB" sz="4000" b="1" dirty="0" err="1" smtClean="0"/>
              <a:t>cont</a:t>
            </a:r>
            <a:endParaRPr lang="en-GB" sz="4000" b="1" dirty="0" smtClean="0"/>
          </a:p>
          <a:p>
            <a:pPr marL="0" indent="0">
              <a:lnSpc>
                <a:spcPct val="100000"/>
              </a:lnSpc>
              <a:spcBef>
                <a:spcPts val="0"/>
              </a:spcBef>
              <a:buNone/>
            </a:pPr>
            <a:r>
              <a:rPr lang="en-US" sz="2200" b="1" dirty="0" smtClean="0">
                <a:solidFill>
                  <a:srgbClr val="FF0000"/>
                </a:solidFill>
              </a:rPr>
              <a:t>3. </a:t>
            </a:r>
            <a:r>
              <a:rPr lang="en-US" sz="2200" b="1" dirty="0" smtClean="0"/>
              <a:t>…</a:t>
            </a:r>
            <a:r>
              <a:rPr lang="en-US" sz="2200" b="1" dirty="0"/>
              <a:t>but a bona fide offer or invitation is </a:t>
            </a:r>
            <a:r>
              <a:rPr lang="en-US" sz="2200" b="1" u="sng" dirty="0"/>
              <a:t>not taken</a:t>
            </a:r>
            <a:r>
              <a:rPr lang="en-US" sz="2200" b="1" dirty="0"/>
              <a:t> to be an offer or invitation the public if it </a:t>
            </a:r>
            <a:r>
              <a:rPr lang="en-US" sz="2200" b="1" dirty="0" smtClean="0"/>
              <a:t>is</a:t>
            </a:r>
          </a:p>
          <a:p>
            <a:pPr marL="0" indent="0">
              <a:lnSpc>
                <a:spcPct val="100000"/>
              </a:lnSpc>
              <a:spcBef>
                <a:spcPts val="0"/>
              </a:spcBef>
              <a:buNone/>
            </a:pPr>
            <a:r>
              <a:rPr lang="en-US" sz="2200" b="1" dirty="0" smtClean="0"/>
              <a:t>… </a:t>
            </a:r>
            <a:r>
              <a:rPr lang="en-US" sz="2200" b="1" dirty="0">
                <a:solidFill>
                  <a:srgbClr val="FF0000"/>
                </a:solidFill>
              </a:rPr>
              <a:t>(e) </a:t>
            </a:r>
            <a:r>
              <a:rPr lang="en-US" sz="2200" b="1" dirty="0"/>
              <a:t>an offer or invitation to subscribe for Securities where the amount to be purchased by each person to whom the offer or invitation is addressed is at least $200,000;</a:t>
            </a:r>
          </a:p>
          <a:p>
            <a:pPr marL="0" indent="0">
              <a:lnSpc>
                <a:spcPct val="100000"/>
              </a:lnSpc>
              <a:spcBef>
                <a:spcPts val="1200"/>
              </a:spcBef>
              <a:buNone/>
            </a:pPr>
            <a:r>
              <a:rPr lang="en-US" sz="2200" b="1" dirty="0" smtClean="0">
                <a:solidFill>
                  <a:srgbClr val="FF0000"/>
                </a:solidFill>
              </a:rPr>
              <a:t>283(3) </a:t>
            </a:r>
            <a:r>
              <a:rPr lang="en-US" sz="2200" b="1" dirty="0" smtClean="0"/>
              <a:t>An offer of Securities to the Public may be made without a Prospectus if -</a:t>
            </a:r>
          </a:p>
          <a:p>
            <a:pPr marL="0" indent="0">
              <a:lnSpc>
                <a:spcPct val="100000"/>
              </a:lnSpc>
              <a:spcBef>
                <a:spcPts val="0"/>
              </a:spcBef>
              <a:buNone/>
            </a:pPr>
            <a:r>
              <a:rPr lang="en-US" sz="2200" b="1" dirty="0" smtClean="0">
                <a:solidFill>
                  <a:srgbClr val="FF0000"/>
                </a:solidFill>
              </a:rPr>
              <a:t>(b) </a:t>
            </a:r>
            <a:r>
              <a:rPr lang="en-US" sz="2200" b="1" dirty="0" smtClean="0"/>
              <a:t>the minimum amount payable for the Securities on acceptance of the offer by a person to whom the offer is made is at least $200,000;</a:t>
            </a:r>
          </a:p>
          <a:p>
            <a:pPr marL="0" indent="0">
              <a:lnSpc>
                <a:spcPct val="120000"/>
              </a:lnSpc>
              <a:spcBef>
                <a:spcPts val="0"/>
              </a:spcBef>
              <a:buNone/>
            </a:pPr>
            <a:endParaRPr lang="en-GB" sz="2000" b="1" dirty="0" smtClean="0"/>
          </a:p>
        </p:txBody>
      </p:sp>
      <p:sp>
        <p:nvSpPr>
          <p:cNvPr id="4" name="Slide Number Placeholder 3"/>
          <p:cNvSpPr>
            <a:spLocks noGrp="1"/>
          </p:cNvSpPr>
          <p:nvPr>
            <p:ph type="sldNum" sz="quarter" idx="12"/>
          </p:nvPr>
        </p:nvSpPr>
        <p:spPr/>
        <p:txBody>
          <a:bodyPr/>
          <a:lstStyle/>
          <a:p>
            <a:fld id="{79460653-8FD6-4BCA-A537-690D0EF2C7EC}" type="slidenum">
              <a:rPr lang="en-GB" smtClean="0"/>
              <a:pPr/>
              <a:t>23</a:t>
            </a:fld>
            <a:endParaRPr lang="en-GB"/>
          </a:p>
        </p:txBody>
      </p:sp>
    </p:spTree>
    <p:extLst>
      <p:ext uri="{BB962C8B-B14F-4D97-AF65-F5344CB8AC3E}">
        <p14:creationId xmlns="" xmlns:p14="http://schemas.microsoft.com/office/powerpoint/2010/main" val="544646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611118" cy="1171977"/>
          </a:xfrm>
        </p:spPr>
        <p:txBody>
          <a:bodyPr>
            <a:normAutofit/>
          </a:bodyPr>
          <a:lstStyle/>
          <a:p>
            <a:pPr algn="ctr"/>
            <a:r>
              <a:rPr lang="en-GB" sz="5400" b="1" dirty="0"/>
              <a:t>p</a:t>
            </a:r>
            <a:r>
              <a:rPr lang="en-GB" sz="5400" b="1" dirty="0" smtClean="0"/>
              <a:t>rospectus liability</a:t>
            </a:r>
            <a:endParaRPr lang="en-GB" sz="5400" b="1" dirty="0"/>
          </a:p>
        </p:txBody>
      </p:sp>
      <p:sp>
        <p:nvSpPr>
          <p:cNvPr id="3" name="Content Placeholder 2"/>
          <p:cNvSpPr>
            <a:spLocks noGrp="1"/>
          </p:cNvSpPr>
          <p:nvPr>
            <p:ph idx="1"/>
          </p:nvPr>
        </p:nvSpPr>
        <p:spPr>
          <a:xfrm>
            <a:off x="605307" y="914400"/>
            <a:ext cx="10844011" cy="5782614"/>
          </a:xfrm>
        </p:spPr>
        <p:txBody>
          <a:bodyPr>
            <a:normAutofit fontScale="92500" lnSpcReduction="10000"/>
          </a:bodyPr>
          <a:lstStyle/>
          <a:p>
            <a:pPr marL="0" indent="0">
              <a:lnSpc>
                <a:spcPct val="110000"/>
              </a:lnSpc>
              <a:spcBef>
                <a:spcPts val="0"/>
              </a:spcBef>
              <a:buNone/>
            </a:pPr>
            <a:r>
              <a:rPr lang="en-US" b="1" dirty="0"/>
              <a:t>PART 43 - OFFENCES</a:t>
            </a:r>
          </a:p>
          <a:p>
            <a:pPr marL="0" indent="0">
              <a:lnSpc>
                <a:spcPct val="110000"/>
              </a:lnSpc>
              <a:spcBef>
                <a:spcPts val="0"/>
              </a:spcBef>
              <a:buNone/>
            </a:pPr>
            <a:r>
              <a:rPr lang="en-US" b="1" dirty="0" smtClean="0"/>
              <a:t>Division 4 - Offences in Relation to Disclosure Documents</a:t>
            </a:r>
          </a:p>
          <a:p>
            <a:pPr marL="0" indent="0">
              <a:lnSpc>
                <a:spcPct val="110000"/>
              </a:lnSpc>
              <a:spcBef>
                <a:spcPts val="1800"/>
              </a:spcBef>
              <a:buNone/>
            </a:pPr>
            <a:r>
              <a:rPr lang="en-US" b="1" u="sng" dirty="0" smtClean="0"/>
              <a:t>criminal penalty ($300)</a:t>
            </a:r>
          </a:p>
          <a:p>
            <a:pPr marL="0" indent="0">
              <a:lnSpc>
                <a:spcPct val="110000"/>
              </a:lnSpc>
              <a:spcBef>
                <a:spcPts val="0"/>
              </a:spcBef>
              <a:buNone/>
            </a:pPr>
            <a:r>
              <a:rPr lang="en-US" b="1" dirty="0" smtClean="0">
                <a:solidFill>
                  <a:srgbClr val="FF0000"/>
                </a:solidFill>
              </a:rPr>
              <a:t>s.660</a:t>
            </a:r>
            <a:r>
              <a:rPr lang="en-US" b="1" dirty="0" smtClean="0"/>
              <a:t> prohibits offer of securities under a ‘disclosure document’ where DD</a:t>
            </a:r>
          </a:p>
          <a:p>
            <a:pPr marL="0" indent="0">
              <a:lnSpc>
                <a:spcPct val="110000"/>
              </a:lnSpc>
              <a:spcBef>
                <a:spcPts val="0"/>
              </a:spcBef>
              <a:buNone/>
            </a:pPr>
            <a:r>
              <a:rPr lang="en-US" b="1" dirty="0" smtClean="0"/>
              <a:t>- </a:t>
            </a:r>
            <a:r>
              <a:rPr lang="en-US" b="1" dirty="0"/>
              <a:t>contains misleading or deceptive statement</a:t>
            </a:r>
          </a:p>
          <a:p>
            <a:pPr marL="0" indent="0">
              <a:lnSpc>
                <a:spcPct val="110000"/>
              </a:lnSpc>
              <a:spcBef>
                <a:spcPts val="0"/>
              </a:spcBef>
              <a:buNone/>
            </a:pPr>
            <a:r>
              <a:rPr lang="en-US" b="1" dirty="0"/>
              <a:t>- or omits material required by Act</a:t>
            </a:r>
          </a:p>
          <a:p>
            <a:pPr marL="0" indent="0">
              <a:lnSpc>
                <a:spcPct val="110000"/>
              </a:lnSpc>
              <a:spcBef>
                <a:spcPts val="0"/>
              </a:spcBef>
              <a:buNone/>
            </a:pPr>
            <a:r>
              <a:rPr lang="en-US" b="1" dirty="0"/>
              <a:t>- or new </a:t>
            </a:r>
            <a:r>
              <a:rPr lang="en-US" b="1" dirty="0" err="1"/>
              <a:t>cirs</a:t>
            </a:r>
            <a:r>
              <a:rPr lang="en-US" b="1" dirty="0"/>
              <a:t> post </a:t>
            </a:r>
            <a:r>
              <a:rPr lang="en-US" b="1" dirty="0" err="1" smtClean="0"/>
              <a:t>lodgement</a:t>
            </a:r>
            <a:endParaRPr lang="en-US" b="1" dirty="0"/>
          </a:p>
          <a:p>
            <a:pPr marL="0" indent="0">
              <a:lnSpc>
                <a:spcPct val="110000"/>
              </a:lnSpc>
              <a:spcBef>
                <a:spcPts val="1800"/>
              </a:spcBef>
              <a:buNone/>
            </a:pPr>
            <a:r>
              <a:rPr lang="en-US" b="1" u="sng" dirty="0"/>
              <a:t>civil liability</a:t>
            </a:r>
          </a:p>
          <a:p>
            <a:pPr marL="0" indent="0">
              <a:lnSpc>
                <a:spcPct val="110000"/>
              </a:lnSpc>
              <a:spcBef>
                <a:spcPts val="0"/>
              </a:spcBef>
              <a:buNone/>
            </a:pPr>
            <a:r>
              <a:rPr lang="en-US" b="1" dirty="0">
                <a:solidFill>
                  <a:srgbClr val="FF0000"/>
                </a:solidFill>
              </a:rPr>
              <a:t>s.661</a:t>
            </a:r>
            <a:r>
              <a:rPr lang="en-US" b="1" dirty="0"/>
              <a:t> party suffering loss where contravention s.660</a:t>
            </a:r>
          </a:p>
          <a:p>
            <a:pPr marL="0" indent="0">
              <a:lnSpc>
                <a:spcPct val="110000"/>
              </a:lnSpc>
              <a:spcBef>
                <a:spcPts val="0"/>
              </a:spcBef>
              <a:buNone/>
            </a:pPr>
            <a:r>
              <a:rPr lang="en-US" b="1" dirty="0"/>
              <a:t>may recover the loss from</a:t>
            </a:r>
          </a:p>
          <a:p>
            <a:pPr marL="0" indent="0">
              <a:lnSpc>
                <a:spcPct val="110000"/>
              </a:lnSpc>
              <a:spcBef>
                <a:spcPts val="0"/>
              </a:spcBef>
              <a:buNone/>
            </a:pPr>
            <a:r>
              <a:rPr lang="en-US" b="1" dirty="0"/>
              <a:t>- each director</a:t>
            </a:r>
          </a:p>
          <a:p>
            <a:pPr marL="0" indent="0">
              <a:lnSpc>
                <a:spcPct val="110000"/>
              </a:lnSpc>
              <a:spcBef>
                <a:spcPts val="0"/>
              </a:spcBef>
              <a:buNone/>
            </a:pPr>
            <a:r>
              <a:rPr lang="en-US" b="1" dirty="0"/>
              <a:t>- the underwriter</a:t>
            </a:r>
          </a:p>
          <a:p>
            <a:pPr marL="0" indent="0">
              <a:lnSpc>
                <a:spcPct val="110000"/>
              </a:lnSpc>
              <a:spcBef>
                <a:spcPts val="0"/>
              </a:spcBef>
              <a:buNone/>
            </a:pPr>
            <a:r>
              <a:rPr lang="en-US" b="1" dirty="0"/>
              <a:t>- named (consenting) expert</a:t>
            </a:r>
          </a:p>
        </p:txBody>
      </p:sp>
      <p:sp>
        <p:nvSpPr>
          <p:cNvPr id="4" name="Slide Number Placeholder 3"/>
          <p:cNvSpPr>
            <a:spLocks noGrp="1"/>
          </p:cNvSpPr>
          <p:nvPr>
            <p:ph type="sldNum" sz="quarter" idx="12"/>
          </p:nvPr>
        </p:nvSpPr>
        <p:spPr/>
        <p:txBody>
          <a:bodyPr/>
          <a:lstStyle/>
          <a:p>
            <a:fld id="{79460653-8FD6-4BCA-A537-690D0EF2C7EC}" type="slidenum">
              <a:rPr lang="en-GB" smtClean="0"/>
              <a:pPr/>
              <a:t>24</a:t>
            </a:fld>
            <a:endParaRPr lang="en-GB"/>
          </a:p>
        </p:txBody>
      </p:sp>
    </p:spTree>
    <p:extLst>
      <p:ext uri="{BB962C8B-B14F-4D97-AF65-F5344CB8AC3E}">
        <p14:creationId xmlns="" xmlns:p14="http://schemas.microsoft.com/office/powerpoint/2010/main" val="36670749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6939" y="103031"/>
            <a:ext cx="11091930" cy="566670"/>
          </a:xfrm>
        </p:spPr>
        <p:txBody>
          <a:bodyPr>
            <a:normAutofit/>
          </a:bodyPr>
          <a:lstStyle/>
          <a:p>
            <a:pPr algn="r"/>
            <a:r>
              <a:rPr lang="en-GB" sz="2000" b="1" dirty="0" smtClean="0"/>
              <a:t>prospectus liability </a:t>
            </a:r>
            <a:r>
              <a:rPr lang="en-GB" sz="2000" b="1" dirty="0" err="1" smtClean="0"/>
              <a:t>cont</a:t>
            </a:r>
            <a:endParaRPr lang="en-GB" sz="2000" b="1" dirty="0"/>
          </a:p>
        </p:txBody>
      </p:sp>
      <p:sp>
        <p:nvSpPr>
          <p:cNvPr id="3" name="Content Placeholder 2"/>
          <p:cNvSpPr>
            <a:spLocks noGrp="1"/>
          </p:cNvSpPr>
          <p:nvPr>
            <p:ph idx="1"/>
          </p:nvPr>
        </p:nvSpPr>
        <p:spPr>
          <a:xfrm>
            <a:off x="566670" y="579548"/>
            <a:ext cx="10787130" cy="6051774"/>
          </a:xfrm>
        </p:spPr>
        <p:txBody>
          <a:bodyPr>
            <a:normAutofit/>
          </a:bodyPr>
          <a:lstStyle/>
          <a:p>
            <a:pPr marL="0" indent="0" algn="ctr">
              <a:spcBef>
                <a:spcPts val="0"/>
              </a:spcBef>
              <a:spcAft>
                <a:spcPts val="1800"/>
              </a:spcAft>
              <a:buNone/>
            </a:pPr>
            <a:r>
              <a:rPr lang="en-US" sz="4000" b="1" dirty="0"/>
              <a:t>the due diligence </a:t>
            </a:r>
            <a:r>
              <a:rPr lang="en-US" sz="4000" b="1" dirty="0" err="1"/>
              <a:t>defence</a:t>
            </a:r>
            <a:endParaRPr lang="en-US" sz="4000" b="1" dirty="0"/>
          </a:p>
          <a:p>
            <a:pPr marL="0" indent="0">
              <a:lnSpc>
                <a:spcPct val="100000"/>
              </a:lnSpc>
              <a:buNone/>
            </a:pPr>
            <a:r>
              <a:rPr lang="en-US" b="1" dirty="0">
                <a:solidFill>
                  <a:srgbClr val="FF0000"/>
                </a:solidFill>
              </a:rPr>
              <a:t>s.662</a:t>
            </a:r>
            <a:r>
              <a:rPr lang="en-US" b="1" dirty="0"/>
              <a:t> not liable under s.661 re misleading or deceptive statement if</a:t>
            </a:r>
          </a:p>
          <a:p>
            <a:pPr marL="0" indent="0">
              <a:lnSpc>
                <a:spcPct val="100000"/>
              </a:lnSpc>
              <a:buNone/>
            </a:pPr>
            <a:r>
              <a:rPr lang="en-US" b="1" dirty="0"/>
              <a:t>- made all enquires that reasonable in the circumstances</a:t>
            </a:r>
          </a:p>
          <a:p>
            <a:pPr marL="0" indent="0">
              <a:lnSpc>
                <a:spcPct val="100000"/>
              </a:lnSpc>
              <a:buNone/>
            </a:pPr>
            <a:r>
              <a:rPr lang="en-US" b="1" dirty="0"/>
              <a:t>- believed the statement was not misleading or deceptive</a:t>
            </a:r>
          </a:p>
          <a:p>
            <a:pPr marL="0" indent="0">
              <a:lnSpc>
                <a:spcPct val="100000"/>
              </a:lnSpc>
              <a:buNone/>
            </a:pPr>
            <a:r>
              <a:rPr lang="en-US" b="1" dirty="0"/>
              <a:t>- did so on reasonable grounds</a:t>
            </a:r>
          </a:p>
          <a:p>
            <a:pPr marL="0" indent="0">
              <a:lnSpc>
                <a:spcPct val="100000"/>
              </a:lnSpc>
              <a:buNone/>
            </a:pPr>
            <a:endParaRPr lang="en-US" b="1" dirty="0"/>
          </a:p>
          <a:p>
            <a:pPr marL="0" indent="0">
              <a:lnSpc>
                <a:spcPct val="100000"/>
              </a:lnSpc>
              <a:buNone/>
            </a:pPr>
            <a:r>
              <a:rPr lang="en-US" b="1" u="sng" dirty="0"/>
              <a:t>re due diligence and reliance on third parties</a:t>
            </a:r>
          </a:p>
          <a:p>
            <a:pPr marL="0" indent="0">
              <a:lnSpc>
                <a:spcPct val="100000"/>
              </a:lnSpc>
              <a:buNone/>
            </a:pPr>
            <a:r>
              <a:rPr lang="en-US" b="1" dirty="0" smtClean="0">
                <a:solidFill>
                  <a:srgbClr val="FF0000"/>
                </a:solidFill>
              </a:rPr>
              <a:t>s.663</a:t>
            </a:r>
            <a:r>
              <a:rPr lang="en-US" b="1" dirty="0" smtClean="0"/>
              <a:t> </a:t>
            </a:r>
            <a:r>
              <a:rPr lang="en-US" b="1" dirty="0"/>
              <a:t>not liable under s.661 re misleading or deceptive statement or omission if </a:t>
            </a:r>
          </a:p>
          <a:p>
            <a:pPr marL="0" indent="0">
              <a:lnSpc>
                <a:spcPct val="100000"/>
              </a:lnSpc>
              <a:buNone/>
            </a:pPr>
            <a:r>
              <a:rPr lang="en-US" b="1" dirty="0"/>
              <a:t>- placed reasonable reliance on information given </a:t>
            </a:r>
            <a:r>
              <a:rPr lang="en-US" b="1" dirty="0" smtClean="0"/>
              <a:t>… </a:t>
            </a:r>
            <a:r>
              <a:rPr lang="en-US" b="1" dirty="0"/>
              <a:t>by another person</a:t>
            </a:r>
          </a:p>
          <a:p>
            <a:pPr marL="0" indent="0">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25</a:t>
            </a:fld>
            <a:endParaRPr lang="en-GB"/>
          </a:p>
        </p:txBody>
      </p:sp>
    </p:spTree>
    <p:extLst>
      <p:ext uri="{BB962C8B-B14F-4D97-AF65-F5344CB8AC3E}">
        <p14:creationId xmlns="" xmlns:p14="http://schemas.microsoft.com/office/powerpoint/2010/main" val="17829117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454" y="0"/>
            <a:ext cx="11091930" cy="566670"/>
          </a:xfrm>
        </p:spPr>
        <p:txBody>
          <a:bodyPr>
            <a:normAutofit/>
          </a:bodyPr>
          <a:lstStyle/>
          <a:p>
            <a:pPr algn="r"/>
            <a:r>
              <a:rPr lang="en-GB" sz="2000" b="1" dirty="0" smtClean="0"/>
              <a:t>prospectus liability </a:t>
            </a:r>
            <a:r>
              <a:rPr lang="en-GB" sz="2000" b="1" dirty="0" err="1" smtClean="0"/>
              <a:t>cont</a:t>
            </a:r>
            <a:endParaRPr lang="en-GB" sz="2000" b="1" dirty="0"/>
          </a:p>
        </p:txBody>
      </p:sp>
      <p:sp>
        <p:nvSpPr>
          <p:cNvPr id="3" name="Content Placeholder 2"/>
          <p:cNvSpPr>
            <a:spLocks noGrp="1"/>
          </p:cNvSpPr>
          <p:nvPr>
            <p:ph idx="1"/>
          </p:nvPr>
        </p:nvSpPr>
        <p:spPr>
          <a:xfrm>
            <a:off x="618187" y="695459"/>
            <a:ext cx="10779616" cy="5834129"/>
          </a:xfrm>
        </p:spPr>
        <p:txBody>
          <a:bodyPr>
            <a:normAutofit lnSpcReduction="10000"/>
          </a:bodyPr>
          <a:lstStyle/>
          <a:p>
            <a:pPr marL="0" indent="0" algn="ctr">
              <a:lnSpc>
                <a:spcPct val="100000"/>
              </a:lnSpc>
              <a:spcBef>
                <a:spcPts val="0"/>
              </a:spcBef>
              <a:spcAft>
                <a:spcPts val="1200"/>
              </a:spcAft>
              <a:buNone/>
            </a:pPr>
            <a:r>
              <a:rPr lang="en-US" sz="3600" b="1" dirty="0" smtClean="0"/>
              <a:t>some confusion in ss.662 and 663</a:t>
            </a:r>
          </a:p>
          <a:p>
            <a:pPr marL="0" indent="0" algn="ctr">
              <a:buNone/>
            </a:pPr>
            <a:r>
              <a:rPr lang="en-US" sz="2000" b="1" i="1" dirty="0" smtClean="0"/>
              <a:t>Due diligence </a:t>
            </a:r>
            <a:r>
              <a:rPr lang="en-US" sz="2000" b="1" i="1" dirty="0" err="1" smtClean="0"/>
              <a:t>defence</a:t>
            </a:r>
            <a:r>
              <a:rPr lang="en-US" sz="2000" b="1" i="1" dirty="0" smtClean="0"/>
              <a:t> for Bidder’s Statement and Target’s Statement</a:t>
            </a:r>
          </a:p>
          <a:p>
            <a:pPr marL="0" indent="0">
              <a:buNone/>
            </a:pPr>
            <a:r>
              <a:rPr lang="en-US" b="1" dirty="0" smtClean="0">
                <a:solidFill>
                  <a:srgbClr val="FF0000"/>
                </a:solidFill>
              </a:rPr>
              <a:t>662</a:t>
            </a:r>
            <a:r>
              <a:rPr lang="en-US" b="1" dirty="0">
                <a:solidFill>
                  <a:srgbClr val="FF0000"/>
                </a:solidFill>
              </a:rPr>
              <a:t>. </a:t>
            </a:r>
            <a:r>
              <a:rPr lang="en-US" b="1" dirty="0"/>
              <a:t>A person … is not liable under section 661 … because of a </a:t>
            </a:r>
            <a:r>
              <a:rPr lang="en-US" b="1" u="sng" dirty="0"/>
              <a:t>misleading</a:t>
            </a:r>
            <a:r>
              <a:rPr lang="en-US" b="1" dirty="0"/>
              <a:t> or </a:t>
            </a:r>
            <a:r>
              <a:rPr lang="en-US" b="1" u="sng" dirty="0"/>
              <a:t>deceptive</a:t>
            </a:r>
            <a:r>
              <a:rPr lang="en-US" b="1" dirty="0"/>
              <a:t> statement in a Prospectus or Bidder’s Statement or Target’s Statement if the person proves …’</a:t>
            </a:r>
          </a:p>
          <a:p>
            <a:pPr marL="0" indent="0">
              <a:buNone/>
            </a:pPr>
            <a:endParaRPr lang="en-US" b="1" dirty="0"/>
          </a:p>
          <a:p>
            <a:pPr marL="0" indent="0" algn="ctr">
              <a:buNone/>
            </a:pPr>
            <a:r>
              <a:rPr lang="en-US" sz="2000" b="1" i="1" dirty="0"/>
              <a:t>General </a:t>
            </a:r>
            <a:r>
              <a:rPr lang="en-US" sz="2000" b="1" i="1" dirty="0" err="1"/>
              <a:t>defences</a:t>
            </a:r>
            <a:r>
              <a:rPr lang="en-US" sz="2000" b="1" i="1" dirty="0"/>
              <a:t> for all Disclosure Documents</a:t>
            </a:r>
          </a:p>
          <a:p>
            <a:pPr marL="0" indent="0">
              <a:buNone/>
            </a:pPr>
            <a:r>
              <a:rPr lang="en-US" b="1" dirty="0" smtClean="0">
                <a:solidFill>
                  <a:srgbClr val="FF0000"/>
                </a:solidFill>
              </a:rPr>
              <a:t>663(1</a:t>
            </a:r>
            <a:r>
              <a:rPr lang="en-US" b="1" dirty="0">
                <a:solidFill>
                  <a:srgbClr val="FF0000"/>
                </a:solidFill>
              </a:rPr>
              <a:t>)</a:t>
            </a:r>
            <a:r>
              <a:rPr lang="en-US" b="1" dirty="0"/>
              <a:t> A person … is not liable under section 661 because of a </a:t>
            </a:r>
            <a:r>
              <a:rPr lang="en-US" b="1" u="sng" dirty="0"/>
              <a:t>misleading</a:t>
            </a:r>
            <a:r>
              <a:rPr lang="en-US" b="1" dirty="0"/>
              <a:t> or </a:t>
            </a:r>
            <a:r>
              <a:rPr lang="en-US" b="1" u="sng" dirty="0"/>
              <a:t>deceptive</a:t>
            </a:r>
            <a:r>
              <a:rPr lang="en-US" b="1" dirty="0"/>
              <a:t> statement in, </a:t>
            </a:r>
            <a:r>
              <a:rPr lang="en-US" b="1" u="sng" dirty="0"/>
              <a:t>or an omission from</a:t>
            </a:r>
            <a:r>
              <a:rPr lang="en-US" b="1" dirty="0"/>
              <a:t>, a Disclosure Document if the person proves </a:t>
            </a:r>
            <a:r>
              <a:rPr lang="en-US" b="1" dirty="0" smtClean="0"/>
              <a:t>…’</a:t>
            </a:r>
          </a:p>
          <a:p>
            <a:pPr marL="0" indent="0">
              <a:buNone/>
            </a:pPr>
            <a:endParaRPr lang="en-US" b="1" dirty="0"/>
          </a:p>
          <a:p>
            <a:pPr marL="0" indent="0">
              <a:buNone/>
            </a:pPr>
            <a:r>
              <a:rPr lang="en-US" sz="2400" b="1" dirty="0">
                <a:solidFill>
                  <a:srgbClr val="FF0000"/>
                </a:solidFill>
              </a:rPr>
              <a:t>3. </a:t>
            </a:r>
            <a:r>
              <a:rPr lang="en-US" sz="2400" b="1" dirty="0"/>
              <a:t>‘Disclosure Document’ means a Prospectus, Offer Document, Bidder’s Statement or Target’s Statement;</a:t>
            </a:r>
          </a:p>
        </p:txBody>
      </p:sp>
      <p:sp>
        <p:nvSpPr>
          <p:cNvPr id="4" name="Slide Number Placeholder 3"/>
          <p:cNvSpPr>
            <a:spLocks noGrp="1"/>
          </p:cNvSpPr>
          <p:nvPr>
            <p:ph type="sldNum" sz="quarter" idx="12"/>
          </p:nvPr>
        </p:nvSpPr>
        <p:spPr/>
        <p:txBody>
          <a:bodyPr/>
          <a:lstStyle/>
          <a:p>
            <a:fld id="{79460653-8FD6-4BCA-A537-690D0EF2C7EC}" type="slidenum">
              <a:rPr lang="en-GB" smtClean="0"/>
              <a:pPr/>
              <a:t>26</a:t>
            </a:fld>
            <a:endParaRPr lang="en-GB"/>
          </a:p>
        </p:txBody>
      </p:sp>
    </p:spTree>
    <p:extLst>
      <p:ext uri="{BB962C8B-B14F-4D97-AF65-F5344CB8AC3E}">
        <p14:creationId xmlns="" xmlns:p14="http://schemas.microsoft.com/office/powerpoint/2010/main" val="13911809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65915"/>
            <a:ext cx="10515599" cy="1416678"/>
          </a:xfrm>
        </p:spPr>
        <p:txBody>
          <a:bodyPr>
            <a:normAutofit/>
          </a:bodyPr>
          <a:lstStyle/>
          <a:p>
            <a:pPr algn="ctr"/>
            <a:r>
              <a:rPr lang="en-GB" sz="6000" b="1" dirty="0" smtClean="0"/>
              <a:t>Part Two</a:t>
            </a:r>
            <a:endParaRPr lang="en-GB" sz="6000" b="1" dirty="0"/>
          </a:p>
        </p:txBody>
      </p:sp>
      <p:sp>
        <p:nvSpPr>
          <p:cNvPr id="3" name="Content Placeholder 2"/>
          <p:cNvSpPr>
            <a:spLocks noGrp="1"/>
          </p:cNvSpPr>
          <p:nvPr>
            <p:ph idx="1"/>
          </p:nvPr>
        </p:nvSpPr>
        <p:spPr>
          <a:xfrm>
            <a:off x="1030310" y="2382593"/>
            <a:ext cx="10323489" cy="3794370"/>
          </a:xfrm>
        </p:spPr>
        <p:txBody>
          <a:bodyPr>
            <a:normAutofit/>
          </a:bodyPr>
          <a:lstStyle/>
          <a:p>
            <a:pPr marL="0" indent="0" algn="ctr">
              <a:buNone/>
            </a:pPr>
            <a:r>
              <a:rPr lang="en-US" sz="4000" b="1" dirty="0"/>
              <a:t>securities and what’s really new</a:t>
            </a:r>
            <a:endParaRPr lang="en-GB" sz="4000"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27</a:t>
            </a:fld>
            <a:endParaRPr lang="en-GB"/>
          </a:p>
        </p:txBody>
      </p:sp>
    </p:spTree>
    <p:extLst>
      <p:ext uri="{BB962C8B-B14F-4D97-AF65-F5344CB8AC3E}">
        <p14:creationId xmlns="" xmlns:p14="http://schemas.microsoft.com/office/powerpoint/2010/main" val="38363844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1043188"/>
          </a:xfrm>
        </p:spPr>
        <p:txBody>
          <a:bodyPr>
            <a:normAutofit/>
          </a:bodyPr>
          <a:lstStyle/>
          <a:p>
            <a:pPr algn="ctr"/>
            <a:r>
              <a:rPr lang="en-GB" sz="4800" b="1" dirty="0" smtClean="0"/>
              <a:t>some background</a:t>
            </a:r>
            <a:endParaRPr lang="en-GB" sz="4800" b="1" dirty="0"/>
          </a:p>
        </p:txBody>
      </p:sp>
      <p:sp>
        <p:nvSpPr>
          <p:cNvPr id="3" name="Content Placeholder 2"/>
          <p:cNvSpPr>
            <a:spLocks noGrp="1"/>
          </p:cNvSpPr>
          <p:nvPr>
            <p:ph idx="1"/>
          </p:nvPr>
        </p:nvSpPr>
        <p:spPr>
          <a:xfrm>
            <a:off x="838200" y="1481070"/>
            <a:ext cx="10515600" cy="4695893"/>
          </a:xfrm>
        </p:spPr>
        <p:txBody>
          <a:bodyPr>
            <a:normAutofit/>
          </a:bodyPr>
          <a:lstStyle/>
          <a:p>
            <a:pPr marL="0" indent="0">
              <a:buNone/>
            </a:pPr>
            <a:r>
              <a:rPr lang="en-GB" b="1" dirty="0"/>
              <a:t>F</a:t>
            </a:r>
            <a:r>
              <a:rPr lang="en-GB" b="1" dirty="0" smtClean="0"/>
              <a:t>oundation of limited liability</a:t>
            </a:r>
          </a:p>
          <a:p>
            <a:pPr marL="0" indent="0">
              <a:buNone/>
            </a:pPr>
            <a:r>
              <a:rPr lang="en-GB" b="1" dirty="0" smtClean="0"/>
              <a:t>is co laws one big idea:</a:t>
            </a:r>
          </a:p>
          <a:p>
            <a:pPr marL="0" indent="0">
              <a:buNone/>
            </a:pPr>
            <a:r>
              <a:rPr lang="en-GB" b="1" dirty="0"/>
              <a:t>c</a:t>
            </a:r>
            <a:r>
              <a:rPr lang="en-GB" b="1" dirty="0" smtClean="0"/>
              <a:t>o is a legal person separate and distinct from its members.</a:t>
            </a:r>
          </a:p>
          <a:p>
            <a:pPr marL="0" indent="0">
              <a:buNone/>
            </a:pPr>
            <a:endParaRPr lang="en-GB" b="1" dirty="0"/>
          </a:p>
          <a:p>
            <a:pPr marL="0" indent="0">
              <a:buNone/>
            </a:pPr>
            <a:r>
              <a:rPr lang="en-GB" b="1" u="sng" dirty="0" smtClean="0"/>
              <a:t>Hence the trilogy:</a:t>
            </a:r>
          </a:p>
          <a:p>
            <a:pPr marL="0" indent="0">
              <a:buNone/>
            </a:pPr>
            <a:r>
              <a:rPr lang="en-GB" b="1" dirty="0" smtClean="0"/>
              <a:t>- </a:t>
            </a:r>
            <a:r>
              <a:rPr lang="en-GB" b="1" dirty="0" err="1" smtClean="0"/>
              <a:t>s.h</a:t>
            </a:r>
            <a:r>
              <a:rPr lang="en-GB" b="1" dirty="0" smtClean="0"/>
              <a:t>. owns the co</a:t>
            </a:r>
          </a:p>
          <a:p>
            <a:pPr marL="0" indent="0">
              <a:buNone/>
            </a:pPr>
            <a:r>
              <a:rPr lang="en-GB" b="1" dirty="0" smtClean="0"/>
              <a:t>- co owns the business</a:t>
            </a:r>
          </a:p>
          <a:p>
            <a:pPr marL="0" indent="0">
              <a:buNone/>
            </a:pPr>
            <a:r>
              <a:rPr lang="en-GB" b="1" dirty="0" smtClean="0"/>
              <a:t>- </a:t>
            </a:r>
            <a:r>
              <a:rPr lang="en-GB" b="1" dirty="0" err="1" smtClean="0"/>
              <a:t>s.h</a:t>
            </a:r>
            <a:r>
              <a:rPr lang="en-GB" b="1" dirty="0" smtClean="0"/>
              <a:t>. does not own the business</a:t>
            </a:r>
          </a:p>
          <a:p>
            <a:pPr marL="0" indent="0">
              <a:buNone/>
            </a:pPr>
            <a:r>
              <a:rPr lang="en-GB" b="1" dirty="0" smtClean="0"/>
              <a:t>‘the business’ – a collection of assets and liabilities</a:t>
            </a: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28</a:t>
            </a:fld>
            <a:endParaRPr lang="en-GB"/>
          </a:p>
        </p:txBody>
      </p:sp>
    </p:spTree>
    <p:extLst>
      <p:ext uri="{BB962C8B-B14F-4D97-AF65-F5344CB8AC3E}">
        <p14:creationId xmlns="" xmlns:p14="http://schemas.microsoft.com/office/powerpoint/2010/main" val="40190900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1820"/>
            <a:ext cx="9980054" cy="888642"/>
          </a:xfrm>
        </p:spPr>
        <p:txBody>
          <a:bodyPr>
            <a:normAutofit/>
          </a:bodyPr>
          <a:lstStyle/>
          <a:p>
            <a:pPr algn="ctr"/>
            <a:r>
              <a:rPr lang="en-GB" b="1" dirty="0" smtClean="0"/>
              <a:t>permissible?</a:t>
            </a:r>
            <a:endParaRPr lang="en-GB" b="1" dirty="0"/>
          </a:p>
        </p:txBody>
      </p:sp>
      <p:sp>
        <p:nvSpPr>
          <p:cNvPr id="3" name="Content Placeholder 2"/>
          <p:cNvSpPr>
            <a:spLocks noGrp="1"/>
          </p:cNvSpPr>
          <p:nvPr>
            <p:ph idx="1"/>
          </p:nvPr>
        </p:nvSpPr>
        <p:spPr>
          <a:xfrm>
            <a:off x="437882" y="855987"/>
            <a:ext cx="10645462" cy="5262563"/>
          </a:xfrm>
        </p:spPr>
        <p:txBody>
          <a:bodyPr>
            <a:normAutofit fontScale="85000" lnSpcReduction="20000"/>
          </a:bodyPr>
          <a:lstStyle/>
          <a:p>
            <a:pPr marL="0" indent="0">
              <a:buNone/>
            </a:pPr>
            <a:endParaRPr lang="en-GB" b="1" dirty="0"/>
          </a:p>
          <a:p>
            <a:pPr marL="0" indent="0">
              <a:buNone/>
            </a:pPr>
            <a:endParaRPr lang="en-GB" sz="4000" b="1" dirty="0" smtClean="0"/>
          </a:p>
          <a:p>
            <a:pPr marL="0" indent="0">
              <a:buNone/>
            </a:pPr>
            <a:r>
              <a:rPr lang="en-GB" sz="4000" b="1" dirty="0" smtClean="0"/>
              <a:t>                                           X                             </a:t>
            </a:r>
            <a:r>
              <a:rPr lang="en-GB" sz="4000" b="1" dirty="0" err="1" smtClean="0"/>
              <a:t>Bankco</a:t>
            </a:r>
            <a:endParaRPr lang="en-GB" sz="4000" b="1" dirty="0" smtClean="0"/>
          </a:p>
          <a:p>
            <a:pPr marL="0" indent="0">
              <a:buNone/>
            </a:pPr>
            <a:endParaRPr lang="en-GB" sz="4000" b="1" dirty="0" smtClean="0"/>
          </a:p>
          <a:p>
            <a:pPr marL="0" indent="0">
              <a:buNone/>
            </a:pPr>
            <a:r>
              <a:rPr lang="en-GB" sz="4000" b="1" dirty="0" smtClean="0"/>
              <a:t>                     </a:t>
            </a:r>
            <a:endParaRPr lang="en-GB" sz="4000" b="1" dirty="0"/>
          </a:p>
          <a:p>
            <a:pPr marL="0" indent="0">
              <a:buNone/>
            </a:pPr>
            <a:endParaRPr lang="en-GB" sz="4000" b="1" dirty="0" smtClean="0"/>
          </a:p>
          <a:p>
            <a:pPr marL="0" indent="0">
              <a:buNone/>
            </a:pPr>
            <a:r>
              <a:rPr lang="en-GB" sz="4000" b="1" dirty="0" smtClean="0"/>
              <a:t>                                                              guarantee (gratuitous)</a:t>
            </a:r>
            <a:endParaRPr lang="en-GB" sz="4000" b="1" dirty="0"/>
          </a:p>
          <a:p>
            <a:pPr marL="0" indent="0">
              <a:buNone/>
            </a:pPr>
            <a:endParaRPr lang="en-GB" sz="4000" b="1" dirty="0" smtClean="0"/>
          </a:p>
          <a:p>
            <a:pPr marL="0" indent="0">
              <a:buNone/>
            </a:pPr>
            <a:endParaRPr lang="en-GB" sz="4000" b="1" dirty="0"/>
          </a:p>
          <a:p>
            <a:pPr marL="0" indent="0">
              <a:buNone/>
            </a:pPr>
            <a:endParaRPr lang="en-GB" sz="4000" b="1" dirty="0" smtClean="0"/>
          </a:p>
          <a:p>
            <a:pPr marL="0" indent="0">
              <a:buNone/>
            </a:pPr>
            <a:r>
              <a:rPr lang="en-GB" sz="4000" b="1" dirty="0" smtClean="0"/>
              <a:t>                                      business</a:t>
            </a:r>
            <a:endParaRPr lang="en-GB" sz="4000"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29</a:t>
            </a:fld>
            <a:endParaRPr lang="en-GB"/>
          </a:p>
        </p:txBody>
      </p:sp>
      <p:sp>
        <p:nvSpPr>
          <p:cNvPr id="5" name="Oval 4"/>
          <p:cNvSpPr/>
          <p:nvPr/>
        </p:nvSpPr>
        <p:spPr>
          <a:xfrm>
            <a:off x="4108360" y="3487268"/>
            <a:ext cx="1313645" cy="914400"/>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err="1" smtClean="0">
                <a:solidFill>
                  <a:schemeClr val="tx1"/>
                </a:solidFill>
              </a:rPr>
              <a:t>Aco</a:t>
            </a:r>
            <a:endParaRPr lang="en-GB" b="1" dirty="0">
              <a:solidFill>
                <a:schemeClr val="tx1"/>
              </a:solidFill>
            </a:endParaRPr>
          </a:p>
        </p:txBody>
      </p:sp>
      <p:pic>
        <p:nvPicPr>
          <p:cNvPr id="6" name="Picture 5"/>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358721" y="3316425"/>
            <a:ext cx="1828800" cy="1365504"/>
          </a:xfrm>
          <a:prstGeom prst="rect">
            <a:avLst/>
          </a:prstGeom>
        </p:spPr>
      </p:pic>
      <p:cxnSp>
        <p:nvCxnSpPr>
          <p:cNvPr id="8" name="Straight Connector 7"/>
          <p:cNvCxnSpPr>
            <a:endCxn id="5" idx="0"/>
          </p:cNvCxnSpPr>
          <p:nvPr/>
        </p:nvCxnSpPr>
        <p:spPr>
          <a:xfrm flipH="1">
            <a:off x="4765183" y="2150772"/>
            <a:ext cx="12879" cy="133649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4765183" y="4431418"/>
            <a:ext cx="12879" cy="114513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624070" y="2150772"/>
            <a:ext cx="2047741" cy="16227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203065" y="1918952"/>
            <a:ext cx="2292439" cy="25758"/>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5760613" y="2253803"/>
            <a:ext cx="2159894" cy="33227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084253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183"/>
            <a:ext cx="10515600" cy="1456228"/>
          </a:xfrm>
        </p:spPr>
        <p:txBody>
          <a:bodyPr>
            <a:normAutofit/>
          </a:bodyPr>
          <a:lstStyle/>
          <a:p>
            <a:pPr algn="ctr"/>
            <a:r>
              <a:rPr lang="en-GB" b="1" dirty="0" smtClean="0"/>
              <a:t>(new) provisions re shares</a:t>
            </a:r>
            <a:endParaRPr lang="en-GB" b="1" dirty="0"/>
          </a:p>
        </p:txBody>
      </p:sp>
      <p:sp>
        <p:nvSpPr>
          <p:cNvPr id="3" name="Content Placeholder 2"/>
          <p:cNvSpPr>
            <a:spLocks noGrp="1"/>
          </p:cNvSpPr>
          <p:nvPr>
            <p:ph idx="1"/>
          </p:nvPr>
        </p:nvSpPr>
        <p:spPr>
          <a:xfrm>
            <a:off x="929640" y="1828800"/>
            <a:ext cx="10408919" cy="4348162"/>
          </a:xfrm>
        </p:spPr>
        <p:txBody>
          <a:bodyPr>
            <a:normAutofit/>
          </a:bodyPr>
          <a:lstStyle/>
          <a:p>
            <a:pPr marL="0" indent="0" algn="ctr">
              <a:lnSpc>
                <a:spcPct val="100000"/>
              </a:lnSpc>
              <a:spcBef>
                <a:spcPts val="0"/>
              </a:spcBef>
              <a:buNone/>
            </a:pPr>
            <a:r>
              <a:rPr lang="en-US" sz="3200" b="1" u="sng" dirty="0" smtClean="0"/>
              <a:t>no, no, no - a number of nos.</a:t>
            </a:r>
          </a:p>
          <a:p>
            <a:pPr marL="0" indent="0">
              <a:lnSpc>
                <a:spcPct val="100000"/>
              </a:lnSpc>
              <a:spcBef>
                <a:spcPts val="0"/>
              </a:spcBef>
              <a:buNone/>
            </a:pPr>
            <a:endParaRPr lang="en-US" sz="3200" b="1" dirty="0"/>
          </a:p>
          <a:p>
            <a:pPr marL="0" indent="0">
              <a:lnSpc>
                <a:spcPct val="100000"/>
              </a:lnSpc>
              <a:spcBef>
                <a:spcPts val="0"/>
              </a:spcBef>
              <a:buNone/>
            </a:pPr>
            <a:r>
              <a:rPr lang="en-US" sz="3200" b="1" dirty="0" smtClean="0"/>
              <a:t>no </a:t>
            </a:r>
            <a:r>
              <a:rPr lang="en-US" sz="3200" b="1" dirty="0"/>
              <a:t>mem → no </a:t>
            </a:r>
            <a:r>
              <a:rPr lang="en-US" sz="3200" b="1" dirty="0" err="1"/>
              <a:t>authorised</a:t>
            </a:r>
            <a:r>
              <a:rPr lang="en-US" sz="3200" b="1" dirty="0"/>
              <a:t> cap → no par value (s.193)</a:t>
            </a:r>
          </a:p>
          <a:p>
            <a:pPr marL="0" indent="0">
              <a:lnSpc>
                <a:spcPct val="100000"/>
              </a:lnSpc>
              <a:spcBef>
                <a:spcPts val="1800"/>
              </a:spcBef>
              <a:buNone/>
            </a:pPr>
            <a:r>
              <a:rPr lang="en-US" sz="3200" b="1" dirty="0" smtClean="0"/>
              <a:t>(but </a:t>
            </a:r>
            <a:r>
              <a:rPr lang="en-US" sz="3200" b="1" dirty="0"/>
              <a:t>articles may specify an </a:t>
            </a:r>
            <a:r>
              <a:rPr lang="en-US" sz="3200" b="1" dirty="0" err="1"/>
              <a:t>authorised</a:t>
            </a:r>
            <a:r>
              <a:rPr lang="en-US" sz="3200" b="1" dirty="0"/>
              <a:t> cap (s.194</a:t>
            </a:r>
            <a:r>
              <a:rPr lang="en-US" sz="3200" b="1" dirty="0" smtClean="0"/>
              <a:t>))</a:t>
            </a:r>
            <a:endParaRPr lang="en-US" sz="3200"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3</a:t>
            </a:fld>
            <a:endParaRPr lang="en-GB"/>
          </a:p>
        </p:txBody>
      </p:sp>
    </p:spTree>
    <p:extLst>
      <p:ext uri="{BB962C8B-B14F-4D97-AF65-F5344CB8AC3E}">
        <p14:creationId xmlns="" xmlns:p14="http://schemas.microsoft.com/office/powerpoint/2010/main" val="4210548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202070"/>
            <a:ext cx="10825767" cy="1072938"/>
          </a:xfrm>
        </p:spPr>
        <p:txBody>
          <a:bodyPr>
            <a:normAutofit/>
          </a:bodyPr>
          <a:lstStyle/>
          <a:p>
            <a:pPr algn="ctr"/>
            <a:r>
              <a:rPr lang="en-GB" b="1" dirty="0" smtClean="0"/>
              <a:t>permissible?</a:t>
            </a:r>
            <a:endParaRPr lang="en-GB" b="1" dirty="0"/>
          </a:p>
        </p:txBody>
      </p:sp>
      <p:sp>
        <p:nvSpPr>
          <p:cNvPr id="3" name="Content Placeholder 2"/>
          <p:cNvSpPr>
            <a:spLocks noGrp="1"/>
          </p:cNvSpPr>
          <p:nvPr>
            <p:ph idx="1"/>
          </p:nvPr>
        </p:nvSpPr>
        <p:spPr>
          <a:xfrm>
            <a:off x="437882" y="855987"/>
            <a:ext cx="10645462" cy="5763754"/>
          </a:xfrm>
        </p:spPr>
        <p:txBody>
          <a:bodyPr>
            <a:normAutofit fontScale="85000" lnSpcReduction="20000"/>
          </a:bodyPr>
          <a:lstStyle/>
          <a:p>
            <a:pPr marL="0" indent="0">
              <a:buNone/>
            </a:pPr>
            <a:endParaRPr lang="en-GB" b="1" dirty="0"/>
          </a:p>
          <a:p>
            <a:pPr marL="0" indent="0">
              <a:buNone/>
            </a:pPr>
            <a:endParaRPr lang="en-GB" sz="4000" b="1" dirty="0" smtClean="0"/>
          </a:p>
          <a:p>
            <a:pPr marL="0" indent="0">
              <a:buNone/>
            </a:pPr>
            <a:r>
              <a:rPr lang="en-GB" sz="4000" b="1" dirty="0" smtClean="0"/>
              <a:t>                                         Xco                             </a:t>
            </a:r>
            <a:r>
              <a:rPr lang="en-GB" sz="4000" b="1" dirty="0" err="1" smtClean="0"/>
              <a:t>Bankco</a:t>
            </a:r>
            <a:endParaRPr lang="en-GB" sz="4000" b="1" dirty="0" smtClean="0"/>
          </a:p>
          <a:p>
            <a:pPr marL="0" indent="0">
              <a:buNone/>
            </a:pPr>
            <a:endParaRPr lang="en-GB" sz="4000" b="1" dirty="0" smtClean="0"/>
          </a:p>
          <a:p>
            <a:pPr marL="0" indent="0">
              <a:buNone/>
            </a:pPr>
            <a:r>
              <a:rPr lang="en-GB" sz="4000" b="1" dirty="0" smtClean="0"/>
              <a:t>                     </a:t>
            </a:r>
            <a:endParaRPr lang="en-GB" sz="4000" b="1" dirty="0"/>
          </a:p>
          <a:p>
            <a:pPr marL="0" indent="0">
              <a:buNone/>
            </a:pPr>
            <a:endParaRPr lang="en-GB" sz="4000" b="1" dirty="0" smtClean="0"/>
          </a:p>
          <a:p>
            <a:pPr marL="0" indent="0">
              <a:buNone/>
            </a:pPr>
            <a:r>
              <a:rPr lang="en-GB" sz="4000" b="1" dirty="0" smtClean="0"/>
              <a:t>                                                                guarantee (gratuitous)</a:t>
            </a:r>
            <a:endParaRPr lang="en-GB" sz="4000" b="1" dirty="0"/>
          </a:p>
          <a:p>
            <a:pPr marL="0" indent="0">
              <a:buNone/>
            </a:pPr>
            <a:endParaRPr lang="en-GB" sz="4000" b="1" dirty="0" smtClean="0"/>
          </a:p>
          <a:p>
            <a:pPr marL="0" indent="0">
              <a:buNone/>
            </a:pPr>
            <a:endParaRPr lang="en-GB" sz="4000" b="1" dirty="0"/>
          </a:p>
          <a:p>
            <a:pPr marL="0" indent="0">
              <a:buNone/>
            </a:pPr>
            <a:endParaRPr lang="en-GB" sz="4000" b="1" dirty="0" smtClean="0"/>
          </a:p>
          <a:p>
            <a:pPr marL="0" indent="0">
              <a:buNone/>
            </a:pPr>
            <a:r>
              <a:rPr lang="en-GB" sz="4000" b="1" dirty="0" smtClean="0"/>
              <a:t>                                      business</a:t>
            </a:r>
          </a:p>
          <a:p>
            <a:pPr marL="0" indent="0">
              <a:buNone/>
            </a:pPr>
            <a:r>
              <a:rPr lang="en-GB" sz="1800" b="1" dirty="0"/>
              <a:t> </a:t>
            </a:r>
            <a:r>
              <a:rPr lang="en-GB" sz="1800" b="1" dirty="0" smtClean="0"/>
              <a:t>                                                                                                                                                                                                       but see s.117</a:t>
            </a:r>
            <a:endParaRPr lang="en-GB" sz="2100" b="1" dirty="0"/>
          </a:p>
        </p:txBody>
      </p:sp>
      <p:sp>
        <p:nvSpPr>
          <p:cNvPr id="4" name="Slide Number Placeholder 3"/>
          <p:cNvSpPr>
            <a:spLocks noGrp="1"/>
          </p:cNvSpPr>
          <p:nvPr>
            <p:ph type="sldNum" sz="quarter" idx="12"/>
          </p:nvPr>
        </p:nvSpPr>
        <p:spPr>
          <a:xfrm>
            <a:off x="8520449" y="6063691"/>
            <a:ext cx="2743200" cy="365125"/>
          </a:xfrm>
        </p:spPr>
        <p:txBody>
          <a:bodyPr/>
          <a:lstStyle/>
          <a:p>
            <a:fld id="{79460653-8FD6-4BCA-A537-690D0EF2C7EC}" type="slidenum">
              <a:rPr lang="en-GB" smtClean="0">
                <a:solidFill>
                  <a:prstClr val="black">
                    <a:tint val="75000"/>
                  </a:prstClr>
                </a:solidFill>
              </a:rPr>
              <a:pPr/>
              <a:t>30</a:t>
            </a:fld>
            <a:endParaRPr lang="en-GB" dirty="0">
              <a:solidFill>
                <a:prstClr val="black">
                  <a:tint val="75000"/>
                </a:prstClr>
              </a:solidFill>
            </a:endParaRPr>
          </a:p>
        </p:txBody>
      </p:sp>
      <p:sp>
        <p:nvSpPr>
          <p:cNvPr id="5" name="Oval 4"/>
          <p:cNvSpPr/>
          <p:nvPr/>
        </p:nvSpPr>
        <p:spPr>
          <a:xfrm>
            <a:off x="4108360" y="3487268"/>
            <a:ext cx="1313645" cy="914400"/>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err="1" smtClean="0">
                <a:solidFill>
                  <a:prstClr val="black"/>
                </a:solidFill>
              </a:rPr>
              <a:t>Aco</a:t>
            </a:r>
            <a:endParaRPr lang="en-GB" b="1" dirty="0">
              <a:solidFill>
                <a:prstClr val="black"/>
              </a:solidFill>
            </a:endParaRPr>
          </a:p>
        </p:txBody>
      </p:sp>
      <p:pic>
        <p:nvPicPr>
          <p:cNvPr id="8" name="Picture 7"/>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rot="19090345">
            <a:off x="1584101" y="3487268"/>
            <a:ext cx="1786538" cy="1430654"/>
          </a:xfrm>
          <a:prstGeom prst="rect">
            <a:avLst/>
          </a:prstGeom>
        </p:spPr>
      </p:pic>
      <p:cxnSp>
        <p:nvCxnSpPr>
          <p:cNvPr id="10" name="Straight Connector 9"/>
          <p:cNvCxnSpPr>
            <a:endCxn id="5" idx="0"/>
          </p:cNvCxnSpPr>
          <p:nvPr/>
        </p:nvCxnSpPr>
        <p:spPr>
          <a:xfrm flipH="1">
            <a:off x="4765183" y="2202287"/>
            <a:ext cx="12879" cy="128498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78062" y="4494727"/>
            <a:ext cx="0" cy="110758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3090930" y="2189408"/>
            <a:ext cx="1326524" cy="14295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254580" y="1918952"/>
            <a:ext cx="2588654" cy="128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5596001" y="2233620"/>
            <a:ext cx="2646478" cy="3368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365419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5400" b="1" dirty="0" smtClean="0"/>
              <a:t>What can the co hand to members?</a:t>
            </a:r>
            <a:endParaRPr lang="en-GB" sz="5400" b="1" dirty="0"/>
          </a:p>
        </p:txBody>
      </p:sp>
      <p:sp>
        <p:nvSpPr>
          <p:cNvPr id="3" name="Content Placeholder 2"/>
          <p:cNvSpPr>
            <a:spLocks noGrp="1"/>
          </p:cNvSpPr>
          <p:nvPr>
            <p:ph idx="1"/>
          </p:nvPr>
        </p:nvSpPr>
        <p:spPr/>
        <p:txBody>
          <a:bodyPr/>
          <a:lstStyle/>
          <a:p>
            <a:pPr marL="0" indent="0">
              <a:buNone/>
            </a:pPr>
            <a:r>
              <a:rPr lang="en-GB" b="1" dirty="0" smtClean="0"/>
              <a:t>profits</a:t>
            </a:r>
          </a:p>
          <a:p>
            <a:pPr marL="0" indent="0">
              <a:buNone/>
            </a:pPr>
            <a:r>
              <a:rPr lang="en-GB" b="1" dirty="0" smtClean="0"/>
              <a:t>1983 Act – </a:t>
            </a:r>
            <a:r>
              <a:rPr lang="en-GB" b="1" dirty="0" err="1" smtClean="0"/>
              <a:t>divs</a:t>
            </a:r>
            <a:r>
              <a:rPr lang="en-GB" b="1" dirty="0" smtClean="0"/>
              <a:t> only paid from profits (com law rule)</a:t>
            </a:r>
          </a:p>
          <a:p>
            <a:pPr marL="0" indent="0">
              <a:buNone/>
            </a:pPr>
            <a:r>
              <a:rPr lang="en-GB" b="1" dirty="0" smtClean="0"/>
              <a:t>2015 Act s.207</a:t>
            </a:r>
          </a:p>
          <a:p>
            <a:pPr marL="0" indent="0">
              <a:buNone/>
            </a:pPr>
            <a:endParaRPr lang="en-GB" b="1" dirty="0"/>
          </a:p>
          <a:p>
            <a:pPr marL="0" indent="0">
              <a:buNone/>
            </a:pPr>
            <a:r>
              <a:rPr lang="en-GB" b="1" dirty="0" smtClean="0"/>
              <a:t>Another way to put the point:</a:t>
            </a:r>
          </a:p>
          <a:p>
            <a:pPr marL="0" indent="0">
              <a:buNone/>
            </a:pPr>
            <a:r>
              <a:rPr lang="en-GB" b="1" dirty="0" smtClean="0"/>
              <a:t>- co cannot buy back its own shares</a:t>
            </a:r>
          </a:p>
          <a:p>
            <a:pPr marL="0" indent="0">
              <a:buNone/>
            </a:pPr>
            <a:r>
              <a:rPr lang="en-GB" b="1" dirty="0" smtClean="0"/>
              <a:t>- cannot provide fin assistance for purchase its own shares</a:t>
            </a:r>
          </a:p>
          <a:p>
            <a:pPr marL="0" indent="0">
              <a:buNone/>
            </a:pPr>
            <a:r>
              <a:rPr lang="en-GB" b="1" dirty="0" smtClean="0"/>
              <a:t>These the classical capital maintenance rules.</a:t>
            </a: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31</a:t>
            </a:fld>
            <a:endParaRPr lang="en-GB"/>
          </a:p>
        </p:txBody>
      </p:sp>
    </p:spTree>
    <p:extLst>
      <p:ext uri="{BB962C8B-B14F-4D97-AF65-F5344CB8AC3E}">
        <p14:creationId xmlns="" xmlns:p14="http://schemas.microsoft.com/office/powerpoint/2010/main" val="14788911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425"/>
            <a:ext cx="10405056" cy="1828800"/>
          </a:xfrm>
        </p:spPr>
        <p:txBody>
          <a:bodyPr>
            <a:normAutofit/>
          </a:bodyPr>
          <a:lstStyle/>
          <a:p>
            <a:pPr algn="ctr"/>
            <a:r>
              <a:rPr lang="en-GB" sz="5400" b="1" dirty="0" smtClean="0"/>
              <a:t>So what’s </a:t>
            </a:r>
            <a:r>
              <a:rPr lang="en-GB" sz="5400" b="1" dirty="0"/>
              <a:t>really </a:t>
            </a:r>
            <a:r>
              <a:rPr lang="en-GB" sz="5400" b="1" dirty="0" smtClean="0"/>
              <a:t>new in 2015 Act?</a:t>
            </a:r>
            <a:endParaRPr lang="en-GB" sz="5400" b="1" dirty="0"/>
          </a:p>
        </p:txBody>
      </p:sp>
      <p:sp>
        <p:nvSpPr>
          <p:cNvPr id="3" name="Content Placeholder 2"/>
          <p:cNvSpPr>
            <a:spLocks noGrp="1"/>
          </p:cNvSpPr>
          <p:nvPr>
            <p:ph idx="1"/>
          </p:nvPr>
        </p:nvSpPr>
        <p:spPr>
          <a:xfrm>
            <a:off x="824248" y="1996225"/>
            <a:ext cx="10637949" cy="4250028"/>
          </a:xfrm>
        </p:spPr>
        <p:txBody>
          <a:bodyPr/>
          <a:lstStyle/>
          <a:p>
            <a:pPr marL="0" indent="0">
              <a:buNone/>
            </a:pPr>
            <a:r>
              <a:rPr lang="en-GB" sz="4000" b="1" dirty="0">
                <a:solidFill>
                  <a:srgbClr val="FF0000"/>
                </a:solidFill>
              </a:rPr>
              <a:t>T</a:t>
            </a:r>
            <a:r>
              <a:rPr lang="en-GB" sz="4000" b="1" dirty="0" smtClean="0">
                <a:solidFill>
                  <a:srgbClr val="FF0000"/>
                </a:solidFill>
              </a:rPr>
              <a:t>he capital maintenance rules are abandoned.</a:t>
            </a:r>
          </a:p>
          <a:p>
            <a:pPr marL="0" indent="0">
              <a:buNone/>
            </a:pPr>
            <a:endParaRPr lang="en-GB" b="1" dirty="0" smtClean="0"/>
          </a:p>
          <a:p>
            <a:pPr marL="0" indent="0">
              <a:buNone/>
            </a:pPr>
            <a:r>
              <a:rPr lang="en-GB" b="1" dirty="0" smtClean="0"/>
              <a:t>co can buy back its own shares (Part 18 </a:t>
            </a:r>
            <a:r>
              <a:rPr lang="en-GB" b="1" dirty="0" err="1" smtClean="0"/>
              <a:t>Div</a:t>
            </a:r>
            <a:r>
              <a:rPr lang="en-GB" b="1" dirty="0" smtClean="0"/>
              <a:t> 3)</a:t>
            </a:r>
          </a:p>
          <a:p>
            <a:pPr marL="0" indent="0">
              <a:buNone/>
            </a:pPr>
            <a:r>
              <a:rPr lang="en-GB" b="1" dirty="0"/>
              <a:t>c</a:t>
            </a:r>
            <a:r>
              <a:rPr lang="en-GB" b="1" dirty="0" smtClean="0"/>
              <a:t>o can provide fin assistance to party purchasing its own shares (</a:t>
            </a:r>
            <a:r>
              <a:rPr lang="en-GB" b="1" dirty="0" err="1" smtClean="0"/>
              <a:t>Div</a:t>
            </a:r>
            <a:r>
              <a:rPr lang="en-GB" b="1" dirty="0" smtClean="0"/>
              <a:t> 6)</a:t>
            </a: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32</a:t>
            </a:fld>
            <a:endParaRPr lang="en-GB"/>
          </a:p>
        </p:txBody>
      </p:sp>
    </p:spTree>
    <p:extLst>
      <p:ext uri="{BB962C8B-B14F-4D97-AF65-F5344CB8AC3E}">
        <p14:creationId xmlns="" xmlns:p14="http://schemas.microsoft.com/office/powerpoint/2010/main" val="15425762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442434"/>
          </a:xfrm>
        </p:spPr>
        <p:txBody>
          <a:bodyPr>
            <a:normAutofit/>
          </a:bodyPr>
          <a:lstStyle/>
          <a:p>
            <a:pPr algn="ctr"/>
            <a:r>
              <a:rPr lang="en-GB" sz="5400" b="1" dirty="0" smtClean="0"/>
              <a:t>Good idea?</a:t>
            </a:r>
            <a:endParaRPr lang="en-GB" sz="5400" b="1" dirty="0"/>
          </a:p>
        </p:txBody>
      </p:sp>
      <p:sp>
        <p:nvSpPr>
          <p:cNvPr id="3" name="Content Placeholder 2"/>
          <p:cNvSpPr>
            <a:spLocks noGrp="1"/>
          </p:cNvSpPr>
          <p:nvPr>
            <p:ph idx="1"/>
          </p:nvPr>
        </p:nvSpPr>
        <p:spPr>
          <a:xfrm>
            <a:off x="838200" y="1236372"/>
            <a:ext cx="10515600" cy="5293217"/>
          </a:xfrm>
        </p:spPr>
        <p:txBody>
          <a:bodyPr>
            <a:normAutofit lnSpcReduction="10000"/>
          </a:bodyPr>
          <a:lstStyle/>
          <a:p>
            <a:pPr marL="0" indent="0">
              <a:buNone/>
            </a:pPr>
            <a:r>
              <a:rPr lang="en-GB" b="1" dirty="0" smtClean="0"/>
              <a:t>Who was busy buying back their own shares in January 2008?</a:t>
            </a:r>
          </a:p>
          <a:p>
            <a:pPr marL="0" indent="0">
              <a:buNone/>
            </a:pPr>
            <a:r>
              <a:rPr lang="en-GB" b="1" dirty="0" smtClean="0"/>
              <a:t>Starts with ‘L’</a:t>
            </a:r>
          </a:p>
          <a:p>
            <a:pPr marL="0" indent="0">
              <a:buNone/>
            </a:pPr>
            <a:endParaRPr lang="en-GB" b="1" dirty="0"/>
          </a:p>
          <a:p>
            <a:pPr marL="0" indent="0">
              <a:buNone/>
            </a:pPr>
            <a:r>
              <a:rPr lang="en-GB" b="1" u="sng" dirty="0" smtClean="0"/>
              <a:t>the case of Citibank</a:t>
            </a:r>
          </a:p>
          <a:p>
            <a:pPr marL="0" indent="0">
              <a:buNone/>
            </a:pPr>
            <a:r>
              <a:rPr lang="en-GB" b="1" dirty="0" smtClean="0"/>
              <a:t>2006: repurchasing shares at $45-$55 per share.</a:t>
            </a:r>
          </a:p>
          <a:p>
            <a:pPr marL="0" indent="0">
              <a:buNone/>
            </a:pPr>
            <a:r>
              <a:rPr lang="en-GB" b="1" dirty="0" smtClean="0"/>
              <a:t>Late 2007: looking for Saudi bailout – issuing 11% </a:t>
            </a:r>
            <a:r>
              <a:rPr lang="en-GB" b="1" dirty="0" err="1" smtClean="0"/>
              <a:t>pref</a:t>
            </a:r>
            <a:r>
              <a:rPr lang="en-GB" b="1" dirty="0" smtClean="0"/>
              <a:t> shares.</a:t>
            </a:r>
          </a:p>
          <a:p>
            <a:pPr marL="0" indent="0">
              <a:buNone/>
            </a:pPr>
            <a:r>
              <a:rPr lang="en-GB" b="1" dirty="0" smtClean="0"/>
              <a:t>Late 2008: shares trading ˂ $1</a:t>
            </a:r>
          </a:p>
          <a:p>
            <a:pPr marL="0" indent="0">
              <a:buNone/>
            </a:pPr>
            <a:r>
              <a:rPr lang="en-GB" b="1" dirty="0" smtClean="0"/>
              <a:t>2009: issuing shares to US </a:t>
            </a:r>
            <a:r>
              <a:rPr lang="en-GB" b="1" dirty="0" err="1" smtClean="0"/>
              <a:t>Govn</a:t>
            </a:r>
            <a:r>
              <a:rPr lang="en-GB" b="1" dirty="0" smtClean="0"/>
              <a:t> at $2.</a:t>
            </a:r>
            <a:r>
              <a:rPr lang="en-GB" sz="2400" b="1" dirty="0" smtClean="0"/>
              <a:t>50</a:t>
            </a:r>
            <a:r>
              <a:rPr lang="en-GB" b="1" dirty="0" smtClean="0"/>
              <a:t> per share</a:t>
            </a:r>
          </a:p>
          <a:p>
            <a:pPr marL="0" indent="0">
              <a:buNone/>
            </a:pPr>
            <a:r>
              <a:rPr lang="en-GB" b="1" dirty="0" smtClean="0"/>
              <a:t>(plus </a:t>
            </a:r>
            <a:r>
              <a:rPr lang="en-GB" b="1" dirty="0" err="1" smtClean="0"/>
              <a:t>Govn</a:t>
            </a:r>
            <a:r>
              <a:rPr lang="en-GB" b="1" dirty="0" smtClean="0"/>
              <a:t> guarantee of $300 billion of ‘toxic assets’)</a:t>
            </a:r>
          </a:p>
          <a:p>
            <a:pPr marL="0" indent="0">
              <a:buNone/>
            </a:pPr>
            <a:r>
              <a:rPr lang="en-GB" b="1" dirty="0" smtClean="0"/>
              <a:t>(plus various emergency funding lines with Fed)</a:t>
            </a:r>
          </a:p>
          <a:p>
            <a:pPr marL="0" indent="0">
              <a:buNone/>
            </a:pPr>
            <a:r>
              <a:rPr lang="en-GB" b="1" dirty="0"/>
              <a:t>(</a:t>
            </a:r>
            <a:r>
              <a:rPr lang="en-GB" b="1" dirty="0" err="1" smtClean="0"/>
              <a:t>etc</a:t>
            </a:r>
            <a:r>
              <a:rPr lang="en-GB" b="1" dirty="0" smtClean="0"/>
              <a:t> </a:t>
            </a:r>
            <a:r>
              <a:rPr lang="en-GB" b="1" dirty="0" err="1" smtClean="0"/>
              <a:t>etc</a:t>
            </a:r>
            <a:r>
              <a:rPr lang="en-GB" b="1" dirty="0" smtClean="0"/>
              <a:t>)</a:t>
            </a: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33</a:t>
            </a:fld>
            <a:endParaRPr lang="en-GB"/>
          </a:p>
        </p:txBody>
      </p:sp>
    </p:spTree>
    <p:extLst>
      <p:ext uri="{BB962C8B-B14F-4D97-AF65-F5344CB8AC3E}">
        <p14:creationId xmlns="" xmlns:p14="http://schemas.microsoft.com/office/powerpoint/2010/main" val="20960412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83371"/>
          </a:xfrm>
        </p:spPr>
        <p:txBody>
          <a:bodyPr>
            <a:normAutofit fontScale="90000"/>
          </a:bodyPr>
          <a:lstStyle/>
          <a:p>
            <a:r>
              <a:rPr lang="en-GB" b="1" dirty="0" smtClean="0"/>
              <a:t>2014 </a:t>
            </a:r>
            <a:r>
              <a:rPr lang="en-GB" b="1" dirty="0" smtClean="0">
                <a:solidFill>
                  <a:srgbClr val="FF0000"/>
                </a:solidFill>
              </a:rPr>
              <a:t>Glencore plc </a:t>
            </a:r>
            <a:r>
              <a:rPr lang="en-GB" b="1" dirty="0" smtClean="0"/>
              <a:t>does $1 billion buyback</a:t>
            </a:r>
            <a:br>
              <a:rPr lang="en-GB" b="1" dirty="0" smtClean="0"/>
            </a:br>
            <a:r>
              <a:rPr lang="en-GB" b="1" dirty="0" smtClean="0"/>
              <a:t>Sept 2015 announces fresh issue up to $2.5 billion</a:t>
            </a: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34</a:t>
            </a:fld>
            <a:endParaRPr lang="en-GB"/>
          </a:p>
        </p:txBody>
      </p:sp>
      <p:pic>
        <p:nvPicPr>
          <p:cNvPr id="5" name="Content Placeholder 4"/>
          <p:cNvPicPr>
            <a:picLocks noGrp="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2370830" y="1825625"/>
            <a:ext cx="7450339" cy="4351338"/>
          </a:xfrm>
          <a:prstGeom prst="rect">
            <a:avLst/>
          </a:prstGeom>
        </p:spPr>
      </p:pic>
    </p:spTree>
    <p:extLst>
      <p:ext uri="{BB962C8B-B14F-4D97-AF65-F5344CB8AC3E}">
        <p14:creationId xmlns="" xmlns:p14="http://schemas.microsoft.com/office/powerpoint/2010/main" val="39892741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379300" cy="811369"/>
          </a:xfrm>
        </p:spPr>
        <p:txBody>
          <a:bodyPr>
            <a:normAutofit/>
          </a:bodyPr>
          <a:lstStyle/>
          <a:p>
            <a:pPr algn="ctr"/>
            <a:r>
              <a:rPr lang="en-GB" sz="4000" b="1" dirty="0" smtClean="0"/>
              <a:t>the details on buybacks</a:t>
            </a:r>
            <a:endParaRPr lang="en-GB" sz="4000" b="1" dirty="0"/>
          </a:p>
        </p:txBody>
      </p:sp>
      <p:sp>
        <p:nvSpPr>
          <p:cNvPr id="3" name="Content Placeholder 2"/>
          <p:cNvSpPr>
            <a:spLocks noGrp="1"/>
          </p:cNvSpPr>
          <p:nvPr>
            <p:ph idx="1"/>
          </p:nvPr>
        </p:nvSpPr>
        <p:spPr>
          <a:xfrm>
            <a:off x="1133341" y="811369"/>
            <a:ext cx="10650828" cy="5910107"/>
          </a:xfrm>
        </p:spPr>
        <p:txBody>
          <a:bodyPr/>
          <a:lstStyle/>
          <a:p>
            <a:pPr marL="0" indent="0">
              <a:lnSpc>
                <a:spcPct val="100000"/>
              </a:lnSpc>
              <a:spcBef>
                <a:spcPts val="0"/>
              </a:spcBef>
              <a:buNone/>
            </a:pPr>
            <a:r>
              <a:rPr lang="en-GB" b="1" u="sng" dirty="0"/>
              <a:t>b</a:t>
            </a:r>
            <a:r>
              <a:rPr lang="en-GB" b="1" u="sng" dirty="0" smtClean="0"/>
              <a:t>uy-back procedure</a:t>
            </a:r>
            <a:endParaRPr lang="en-GB" b="1" u="sng" dirty="0"/>
          </a:p>
          <a:p>
            <a:pPr marL="0" indent="0">
              <a:lnSpc>
                <a:spcPct val="100000"/>
              </a:lnSpc>
              <a:spcBef>
                <a:spcPts val="0"/>
              </a:spcBef>
              <a:buNone/>
            </a:pPr>
            <a:r>
              <a:rPr lang="en-GB" b="1" dirty="0" smtClean="0"/>
              <a:t>equal buy-back requires ord resolution (s.221)</a:t>
            </a:r>
          </a:p>
          <a:p>
            <a:pPr marL="0" indent="0">
              <a:lnSpc>
                <a:spcPct val="100000"/>
              </a:lnSpc>
              <a:spcBef>
                <a:spcPts val="1800"/>
              </a:spcBef>
              <a:buNone/>
            </a:pPr>
            <a:r>
              <a:rPr lang="en-GB" b="1" u="sng" dirty="0" smtClean="0"/>
              <a:t>the creditor safeguards</a:t>
            </a:r>
          </a:p>
          <a:p>
            <a:pPr marL="0" indent="0">
              <a:lnSpc>
                <a:spcPct val="100000"/>
              </a:lnSpc>
              <a:spcBef>
                <a:spcPts val="0"/>
              </a:spcBef>
              <a:buNone/>
            </a:pPr>
            <a:r>
              <a:rPr lang="en-US" b="1" dirty="0">
                <a:solidFill>
                  <a:srgbClr val="FF0000"/>
                </a:solidFill>
              </a:rPr>
              <a:t>221(1)(a) </a:t>
            </a:r>
            <a:r>
              <a:rPr lang="en-US" b="1" dirty="0"/>
              <a:t>the Buy-back does not materially prejudice the Company’s ability to pay its </a:t>
            </a:r>
            <a:r>
              <a:rPr lang="en-US" b="1" dirty="0" smtClean="0"/>
              <a:t>credi</a:t>
            </a:r>
            <a:r>
              <a:rPr lang="en-US" b="1" dirty="0"/>
              <a:t>t</a:t>
            </a:r>
            <a:r>
              <a:rPr lang="en-US" b="1" dirty="0" smtClean="0"/>
              <a:t>ors;</a:t>
            </a:r>
          </a:p>
          <a:p>
            <a:pPr marL="0" indent="0">
              <a:lnSpc>
                <a:spcPct val="100000"/>
              </a:lnSpc>
              <a:spcBef>
                <a:spcPts val="0"/>
              </a:spcBef>
              <a:buNone/>
            </a:pPr>
            <a:r>
              <a:rPr lang="en-US" b="1" dirty="0">
                <a:solidFill>
                  <a:srgbClr val="FF0000"/>
                </a:solidFill>
              </a:rPr>
              <a:t>221(1)(b) </a:t>
            </a:r>
            <a:r>
              <a:rPr lang="en-US" b="1" dirty="0"/>
              <a:t>the Company will remain solvent immediately after the Buy-back of its own shares</a:t>
            </a:r>
            <a:r>
              <a:rPr lang="en-US" b="1" dirty="0" smtClean="0"/>
              <a:t>;</a:t>
            </a:r>
          </a:p>
          <a:p>
            <a:pPr marL="0" indent="0">
              <a:lnSpc>
                <a:spcPct val="100000"/>
              </a:lnSpc>
              <a:spcBef>
                <a:spcPts val="1800"/>
              </a:spcBef>
              <a:buNone/>
            </a:pPr>
            <a:r>
              <a:rPr lang="en-US" b="1" dirty="0" smtClean="0"/>
              <a:t>‘materially prejudice’ means?</a:t>
            </a:r>
            <a:endParaRPr lang="en-GB" b="1" dirty="0"/>
          </a:p>
          <a:p>
            <a:pPr marL="0" indent="0">
              <a:lnSpc>
                <a:spcPct val="100000"/>
              </a:lnSpc>
              <a:spcBef>
                <a:spcPts val="0"/>
              </a:spcBef>
              <a:buNone/>
            </a:pPr>
            <a:r>
              <a:rPr lang="en-GB" b="1" dirty="0" smtClean="0"/>
              <a:t>10/11/15  </a:t>
            </a:r>
            <a:r>
              <a:rPr lang="en-GB" b="1" dirty="0" smtClean="0">
                <a:solidFill>
                  <a:srgbClr val="FF0000"/>
                </a:solidFill>
              </a:rPr>
              <a:t>McDonalds</a:t>
            </a:r>
            <a:r>
              <a:rPr lang="en-GB" b="1" dirty="0" smtClean="0"/>
              <a:t> announces $10 billion buyback</a:t>
            </a:r>
          </a:p>
          <a:p>
            <a:pPr marL="0" indent="0">
              <a:lnSpc>
                <a:spcPct val="100000"/>
              </a:lnSpc>
              <a:spcBef>
                <a:spcPts val="0"/>
              </a:spcBef>
              <a:buNone/>
            </a:pPr>
            <a:r>
              <a:rPr lang="en-GB" b="1" dirty="0" smtClean="0"/>
              <a:t>10/11/15  </a:t>
            </a:r>
            <a:r>
              <a:rPr lang="en-GB" b="1" dirty="0" smtClean="0">
                <a:solidFill>
                  <a:srgbClr val="FF0000"/>
                </a:solidFill>
              </a:rPr>
              <a:t>S&amp;P</a:t>
            </a:r>
            <a:r>
              <a:rPr lang="en-GB" b="1" dirty="0" smtClean="0"/>
              <a:t> announces downgrade from A- to BBB+</a:t>
            </a:r>
          </a:p>
          <a:p>
            <a:pPr marL="0" indent="0">
              <a:lnSpc>
                <a:spcPct val="100000"/>
              </a:lnSpc>
              <a:spcBef>
                <a:spcPts val="1800"/>
              </a:spcBef>
              <a:buNone/>
            </a:pPr>
            <a:r>
              <a:rPr lang="en-GB" b="1" dirty="0" smtClean="0"/>
              <a:t>‘solvent’ means commercially solvent (s.3)</a:t>
            </a: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35</a:t>
            </a:fld>
            <a:endParaRPr lang="en-GB" dirty="0"/>
          </a:p>
        </p:txBody>
      </p:sp>
    </p:spTree>
    <p:extLst>
      <p:ext uri="{BB962C8B-B14F-4D97-AF65-F5344CB8AC3E}">
        <p14:creationId xmlns="" xmlns:p14="http://schemas.microsoft.com/office/powerpoint/2010/main" val="5772126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777285"/>
          </a:xfrm>
        </p:spPr>
        <p:txBody>
          <a:bodyPr>
            <a:noAutofit/>
          </a:bodyPr>
          <a:lstStyle/>
          <a:p>
            <a:pPr algn="ctr"/>
            <a:r>
              <a:rPr lang="en-GB" sz="5400" b="1" dirty="0" smtClean="0">
                <a:latin typeface="+mn-lt"/>
              </a:rPr>
              <a:t>‘innovative finance’</a:t>
            </a:r>
            <a:endParaRPr lang="en-GB" sz="5400" b="1" dirty="0">
              <a:latin typeface="+mn-lt"/>
            </a:endParaRPr>
          </a:p>
        </p:txBody>
      </p:sp>
      <p:sp>
        <p:nvSpPr>
          <p:cNvPr id="3" name="Content Placeholder 2"/>
          <p:cNvSpPr>
            <a:spLocks noGrp="1"/>
          </p:cNvSpPr>
          <p:nvPr>
            <p:ph idx="1"/>
          </p:nvPr>
        </p:nvSpPr>
        <p:spPr>
          <a:xfrm>
            <a:off x="991673" y="1622738"/>
            <a:ext cx="10362127" cy="5098737"/>
          </a:xfrm>
        </p:spPr>
        <p:txBody>
          <a:bodyPr/>
          <a:lstStyle/>
          <a:p>
            <a:pPr marL="0" indent="0">
              <a:buNone/>
            </a:pPr>
            <a:r>
              <a:rPr lang="en-US" sz="4800" b="1" dirty="0" smtClean="0"/>
              <a:t>The Deal</a:t>
            </a:r>
          </a:p>
          <a:p>
            <a:pPr marL="0" indent="0">
              <a:buNone/>
            </a:pPr>
            <a:r>
              <a:rPr lang="en-US" b="1" dirty="0" smtClean="0"/>
              <a:t>Raj </a:t>
            </a:r>
            <a:r>
              <a:rPr lang="en-US" b="1" dirty="0"/>
              <a:t>owns </a:t>
            </a:r>
            <a:r>
              <a:rPr lang="en-US" b="1" dirty="0" err="1"/>
              <a:t>Xco</a:t>
            </a:r>
            <a:endParaRPr lang="en-US" b="1" dirty="0"/>
          </a:p>
          <a:p>
            <a:pPr marL="0" indent="0">
              <a:buNone/>
            </a:pPr>
            <a:r>
              <a:rPr lang="en-US" b="1" dirty="0" err="1"/>
              <a:t>Xco</a:t>
            </a:r>
            <a:r>
              <a:rPr lang="en-US" b="1" dirty="0"/>
              <a:t> owns a tourist resort business</a:t>
            </a:r>
          </a:p>
          <a:p>
            <a:pPr marL="0" indent="0">
              <a:buNone/>
            </a:pPr>
            <a:r>
              <a:rPr lang="en-US" b="1" dirty="0" smtClean="0"/>
              <a:t>Raj </a:t>
            </a:r>
            <a:r>
              <a:rPr lang="en-US" b="1" dirty="0"/>
              <a:t>puts </a:t>
            </a:r>
            <a:r>
              <a:rPr lang="en-US" b="1" dirty="0" err="1"/>
              <a:t>Xco</a:t>
            </a:r>
            <a:r>
              <a:rPr lang="en-US" b="1" dirty="0"/>
              <a:t> up for sale</a:t>
            </a:r>
          </a:p>
          <a:p>
            <a:pPr marL="0" indent="0">
              <a:buNone/>
            </a:pPr>
            <a:r>
              <a:rPr lang="en-US" b="1" dirty="0"/>
              <a:t>Raj and </a:t>
            </a:r>
            <a:r>
              <a:rPr lang="en-US" b="1" dirty="0" err="1"/>
              <a:t>Joeli</a:t>
            </a:r>
            <a:r>
              <a:rPr lang="en-US" b="1" dirty="0"/>
              <a:t> agree price of $1 million</a:t>
            </a:r>
          </a:p>
          <a:p>
            <a:pPr marL="0" indent="0">
              <a:buNone/>
            </a:pPr>
            <a:r>
              <a:rPr lang="en-US" b="1" dirty="0"/>
              <a:t>Cash sale </a:t>
            </a:r>
          </a:p>
          <a:p>
            <a:pPr marL="0" indent="0">
              <a:buNone/>
            </a:pPr>
            <a:r>
              <a:rPr lang="en-US" b="1" dirty="0" err="1"/>
              <a:t>Joeli</a:t>
            </a:r>
            <a:r>
              <a:rPr lang="en-US" b="1" dirty="0"/>
              <a:t> has $</a:t>
            </a:r>
            <a:r>
              <a:rPr lang="en-US" b="1" dirty="0" smtClean="0"/>
              <a:t>200,000</a:t>
            </a:r>
          </a:p>
          <a:p>
            <a:pPr marL="0" indent="0">
              <a:buNone/>
            </a:pPr>
            <a:r>
              <a:rPr lang="en-US" b="1" dirty="0" smtClean="0"/>
              <a:t>Both parties utilize holding cos</a:t>
            </a:r>
            <a:endParaRPr lang="en-US"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36</a:t>
            </a:fld>
            <a:endParaRPr lang="en-GB"/>
          </a:p>
        </p:txBody>
      </p:sp>
    </p:spTree>
    <p:extLst>
      <p:ext uri="{BB962C8B-B14F-4D97-AF65-F5344CB8AC3E}">
        <p14:creationId xmlns="" xmlns:p14="http://schemas.microsoft.com/office/powerpoint/2010/main" val="25345350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9" y="0"/>
            <a:ext cx="11938714" cy="1133341"/>
          </a:xfrm>
        </p:spPr>
        <p:txBody>
          <a:bodyPr>
            <a:normAutofit/>
          </a:bodyPr>
          <a:lstStyle/>
          <a:p>
            <a:pPr algn="ctr"/>
            <a:r>
              <a:rPr lang="en-US" sz="2700" b="1" dirty="0" smtClean="0"/>
              <a:t>                                                                                                              ‘innovative finance’ </a:t>
            </a:r>
            <a:r>
              <a:rPr lang="en-US" sz="2700" b="1" dirty="0" err="1" smtClean="0"/>
              <a:t>cont</a:t>
            </a:r>
            <a:r>
              <a:rPr lang="en-US" sz="2700" b="1" dirty="0"/>
              <a:t/>
            </a:r>
            <a:br>
              <a:rPr lang="en-US" sz="2700" b="1" dirty="0"/>
            </a:br>
            <a:r>
              <a:rPr lang="en-US" b="1" dirty="0"/>
              <a:t>the classic </a:t>
            </a:r>
            <a:r>
              <a:rPr lang="en-US" b="1" dirty="0" smtClean="0"/>
              <a:t>transaction</a:t>
            </a:r>
            <a:endParaRPr lang="en-GB" b="1" dirty="0"/>
          </a:p>
        </p:txBody>
      </p:sp>
      <p:sp>
        <p:nvSpPr>
          <p:cNvPr id="3" name="Content Placeholder 2"/>
          <p:cNvSpPr>
            <a:spLocks noGrp="1"/>
          </p:cNvSpPr>
          <p:nvPr>
            <p:ph sz="half" idx="1"/>
          </p:nvPr>
        </p:nvSpPr>
        <p:spPr>
          <a:xfrm>
            <a:off x="465785" y="1477894"/>
            <a:ext cx="5285705" cy="4878455"/>
          </a:xfrm>
          <a:solidFill>
            <a:schemeClr val="bg2">
              <a:lumMod val="90000"/>
            </a:schemeClr>
          </a:solidFill>
          <a:ln>
            <a:solidFill>
              <a:schemeClr val="bg1"/>
            </a:solidFill>
          </a:ln>
        </p:spPr>
        <p:txBody>
          <a:bodyPr>
            <a:normAutofit lnSpcReduction="10000"/>
          </a:bodyPr>
          <a:lstStyle/>
          <a:p>
            <a:pPr marL="0" indent="0">
              <a:buNone/>
            </a:pPr>
            <a:r>
              <a:rPr lang="en-GB" b="1" dirty="0" smtClean="0"/>
              <a:t>     Raj                       </a:t>
            </a:r>
            <a:r>
              <a:rPr lang="en-GB" b="1" dirty="0" err="1" smtClean="0"/>
              <a:t>Joeli</a:t>
            </a:r>
            <a:endParaRPr lang="en-GB" b="1" dirty="0" smtClean="0"/>
          </a:p>
          <a:p>
            <a:pPr marL="0" indent="0">
              <a:buNone/>
            </a:pPr>
            <a:endParaRPr lang="en-GB" b="1" dirty="0"/>
          </a:p>
          <a:p>
            <a:pPr marL="0" indent="0">
              <a:buNone/>
            </a:pPr>
            <a:r>
              <a:rPr lang="en-GB" b="1" dirty="0" smtClean="0"/>
              <a:t>                                                     Bank</a:t>
            </a:r>
          </a:p>
          <a:p>
            <a:pPr marL="0" indent="0">
              <a:buNone/>
            </a:pPr>
            <a:endParaRPr lang="en-GB" b="1" dirty="0"/>
          </a:p>
          <a:p>
            <a:pPr marL="0" indent="0">
              <a:buNone/>
            </a:pPr>
            <a:r>
              <a:rPr lang="en-GB" b="1" dirty="0" smtClean="0"/>
              <a:t> </a:t>
            </a:r>
          </a:p>
          <a:p>
            <a:pPr marL="0" indent="0">
              <a:buNone/>
            </a:pPr>
            <a:r>
              <a:rPr lang="en-GB" b="1" dirty="0"/>
              <a:t> </a:t>
            </a:r>
            <a:r>
              <a:rPr lang="en-GB" b="1" dirty="0" smtClean="0"/>
              <a:t>                             $200,000</a:t>
            </a:r>
          </a:p>
          <a:p>
            <a:pPr marL="0" indent="0">
              <a:buNone/>
            </a:pPr>
            <a:endParaRPr lang="en-GB" b="1" dirty="0"/>
          </a:p>
          <a:p>
            <a:pPr marL="0" indent="0">
              <a:buNone/>
            </a:pPr>
            <a:endParaRPr lang="en-GB" b="1" dirty="0" smtClean="0"/>
          </a:p>
          <a:p>
            <a:pPr marL="0" indent="0">
              <a:buNone/>
            </a:pPr>
            <a:endParaRPr lang="en-GB" b="1" dirty="0"/>
          </a:p>
          <a:p>
            <a:pPr marL="0" indent="0">
              <a:buNone/>
            </a:pPr>
            <a:r>
              <a:rPr lang="en-GB" b="1" dirty="0" smtClean="0"/>
              <a:t>  business</a:t>
            </a:r>
            <a:endParaRPr lang="en-GB" b="1" dirty="0"/>
          </a:p>
        </p:txBody>
      </p:sp>
      <p:sp>
        <p:nvSpPr>
          <p:cNvPr id="4" name="Content Placeholder 3"/>
          <p:cNvSpPr>
            <a:spLocks noGrp="1"/>
          </p:cNvSpPr>
          <p:nvPr>
            <p:ph sz="half" idx="2"/>
          </p:nvPr>
        </p:nvSpPr>
        <p:spPr>
          <a:xfrm>
            <a:off x="6104586" y="1477894"/>
            <a:ext cx="5499279" cy="4878455"/>
          </a:xfrm>
          <a:solidFill>
            <a:schemeClr val="bg2">
              <a:lumMod val="90000"/>
            </a:schemeClr>
          </a:solidFill>
        </p:spPr>
        <p:txBody>
          <a:bodyPr>
            <a:normAutofit lnSpcReduction="10000"/>
          </a:bodyPr>
          <a:lstStyle/>
          <a:p>
            <a:pPr marL="0" indent="0">
              <a:buNone/>
            </a:pPr>
            <a:r>
              <a:rPr lang="en-GB" b="1" dirty="0" smtClean="0"/>
              <a:t>      Raj                      </a:t>
            </a:r>
            <a:r>
              <a:rPr lang="en-GB" b="1" dirty="0" err="1" smtClean="0"/>
              <a:t>Joeli</a:t>
            </a:r>
            <a:endParaRPr lang="en-GB" b="1" dirty="0" smtClean="0"/>
          </a:p>
          <a:p>
            <a:pPr marL="0" indent="0">
              <a:buNone/>
            </a:pPr>
            <a:r>
              <a:rPr lang="en-GB" b="1" dirty="0" smtClean="0"/>
              <a:t>                                               </a:t>
            </a:r>
            <a:r>
              <a:rPr lang="en-GB" sz="2400" b="1" dirty="0" smtClean="0"/>
              <a:t>guarantee</a:t>
            </a:r>
            <a:endParaRPr lang="en-GB" sz="2400" b="1" dirty="0"/>
          </a:p>
          <a:p>
            <a:pPr marL="0" indent="0">
              <a:buNone/>
            </a:pPr>
            <a:r>
              <a:rPr lang="en-GB" b="1" dirty="0" smtClean="0"/>
              <a:t>                                                      Bank</a:t>
            </a:r>
            <a:endParaRPr lang="en-GB" b="1" dirty="0"/>
          </a:p>
          <a:p>
            <a:pPr marL="0" indent="0">
              <a:buNone/>
            </a:pPr>
            <a:endParaRPr lang="en-GB" b="1" dirty="0" smtClean="0"/>
          </a:p>
          <a:p>
            <a:pPr marL="0" indent="0">
              <a:buNone/>
            </a:pPr>
            <a:r>
              <a:rPr lang="en-GB" b="1" dirty="0" smtClean="0"/>
              <a:t>                                             </a:t>
            </a:r>
            <a:r>
              <a:rPr lang="en-GB" sz="2400" b="1" dirty="0" smtClean="0"/>
              <a:t>mortgage</a:t>
            </a:r>
            <a:endParaRPr lang="en-GB" sz="2400" b="1" dirty="0"/>
          </a:p>
          <a:p>
            <a:pPr marL="0" indent="0">
              <a:buNone/>
            </a:pPr>
            <a:r>
              <a:rPr lang="en-GB" b="1" dirty="0" smtClean="0"/>
              <a:t>     $1 m</a:t>
            </a:r>
          </a:p>
          <a:p>
            <a:pPr marL="0" indent="0">
              <a:buNone/>
            </a:pPr>
            <a:endParaRPr lang="en-GB" b="1" dirty="0"/>
          </a:p>
          <a:p>
            <a:pPr marL="0" indent="0">
              <a:buNone/>
            </a:pPr>
            <a:endParaRPr lang="en-GB" b="1" dirty="0"/>
          </a:p>
          <a:p>
            <a:pPr marL="0" indent="0">
              <a:buNone/>
            </a:pPr>
            <a:endParaRPr lang="en-GB" b="1" dirty="0" smtClean="0"/>
          </a:p>
          <a:p>
            <a:pPr marL="0" indent="0">
              <a:buNone/>
            </a:pPr>
            <a:r>
              <a:rPr lang="en-GB" b="1" dirty="0"/>
              <a:t> </a:t>
            </a:r>
            <a:r>
              <a:rPr lang="en-GB" b="1" dirty="0" smtClean="0"/>
              <a:t>                               business</a:t>
            </a:r>
            <a:endParaRPr lang="en-GB" b="1" dirty="0"/>
          </a:p>
        </p:txBody>
      </p:sp>
      <p:sp>
        <p:nvSpPr>
          <p:cNvPr id="5" name="Slide Number Placeholder 4"/>
          <p:cNvSpPr>
            <a:spLocks noGrp="1"/>
          </p:cNvSpPr>
          <p:nvPr>
            <p:ph type="sldNum" sz="quarter" idx="12"/>
          </p:nvPr>
        </p:nvSpPr>
        <p:spPr/>
        <p:txBody>
          <a:bodyPr/>
          <a:lstStyle/>
          <a:p>
            <a:fld id="{79460653-8FD6-4BCA-A537-690D0EF2C7EC}" type="slidenum">
              <a:rPr lang="en-GB" smtClean="0"/>
              <a:pPr/>
              <a:t>37</a:t>
            </a:fld>
            <a:endParaRPr lang="en-GB"/>
          </a:p>
        </p:txBody>
      </p:sp>
      <p:sp>
        <p:nvSpPr>
          <p:cNvPr id="6" name="Oval 5"/>
          <p:cNvSpPr/>
          <p:nvPr/>
        </p:nvSpPr>
        <p:spPr>
          <a:xfrm>
            <a:off x="545205" y="2380085"/>
            <a:ext cx="1357112" cy="1068233"/>
          </a:xfrm>
          <a:prstGeom prst="ellipse">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solidFill>
                  <a:schemeClr val="tx1"/>
                </a:solidFill>
              </a:rPr>
              <a:t>RHco</a:t>
            </a:r>
            <a:endParaRPr lang="en-GB" dirty="0">
              <a:solidFill>
                <a:schemeClr val="tx1"/>
              </a:solidFill>
            </a:endParaRPr>
          </a:p>
        </p:txBody>
      </p:sp>
      <p:sp>
        <p:nvSpPr>
          <p:cNvPr id="8" name="Oval 7"/>
          <p:cNvSpPr/>
          <p:nvPr/>
        </p:nvSpPr>
        <p:spPr>
          <a:xfrm>
            <a:off x="545205" y="4092218"/>
            <a:ext cx="1357112" cy="914400"/>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chemeClr val="tx1"/>
                </a:solidFill>
              </a:rPr>
              <a:t>Xco</a:t>
            </a:r>
            <a:endParaRPr lang="en-GB" sz="2000" dirty="0">
              <a:solidFill>
                <a:schemeClr val="tx1"/>
              </a:solidFill>
            </a:endParaRPr>
          </a:p>
        </p:txBody>
      </p:sp>
      <p:sp>
        <p:nvSpPr>
          <p:cNvPr id="11" name="Oval 10"/>
          <p:cNvSpPr/>
          <p:nvPr/>
        </p:nvSpPr>
        <p:spPr>
          <a:xfrm>
            <a:off x="2962142" y="2343955"/>
            <a:ext cx="1249250" cy="914400"/>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JHco</a:t>
            </a:r>
            <a:endParaRPr lang="en-GB" dirty="0">
              <a:solidFill>
                <a:schemeClr val="tx1"/>
              </a:solidFill>
            </a:endParaRPr>
          </a:p>
        </p:txBody>
      </p:sp>
      <p:cxnSp>
        <p:nvCxnSpPr>
          <p:cNvPr id="13" name="Straight Connector 12"/>
          <p:cNvCxnSpPr>
            <a:endCxn id="6" idx="0"/>
          </p:cNvCxnSpPr>
          <p:nvPr/>
        </p:nvCxnSpPr>
        <p:spPr>
          <a:xfrm>
            <a:off x="1210614" y="1893194"/>
            <a:ext cx="13147" cy="4868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endCxn id="8" idx="0"/>
          </p:cNvCxnSpPr>
          <p:nvPr/>
        </p:nvCxnSpPr>
        <p:spPr>
          <a:xfrm>
            <a:off x="1223761" y="3448318"/>
            <a:ext cx="0" cy="643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1210614" y="5006618"/>
            <a:ext cx="13147" cy="71160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endCxn id="11" idx="0"/>
          </p:cNvCxnSpPr>
          <p:nvPr/>
        </p:nvCxnSpPr>
        <p:spPr>
          <a:xfrm>
            <a:off x="3586767" y="1893194"/>
            <a:ext cx="0" cy="4507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11" idx="4"/>
          </p:cNvCxnSpPr>
          <p:nvPr/>
        </p:nvCxnSpPr>
        <p:spPr>
          <a:xfrm>
            <a:off x="3586767" y="3258355"/>
            <a:ext cx="0" cy="5119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6376115" y="2380085"/>
            <a:ext cx="1142332" cy="914400"/>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solidFill>
                  <a:schemeClr val="tx1"/>
                </a:solidFill>
              </a:rPr>
              <a:t>RHco</a:t>
            </a:r>
            <a:endParaRPr lang="en-GB" dirty="0">
              <a:solidFill>
                <a:schemeClr val="tx1"/>
              </a:solidFill>
            </a:endParaRPr>
          </a:p>
        </p:txBody>
      </p:sp>
      <p:sp>
        <p:nvSpPr>
          <p:cNvPr id="29" name="Oval 28"/>
          <p:cNvSpPr/>
          <p:nvPr/>
        </p:nvSpPr>
        <p:spPr>
          <a:xfrm>
            <a:off x="8698270" y="2343955"/>
            <a:ext cx="1128309" cy="914400"/>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JHco</a:t>
            </a:r>
            <a:endParaRPr lang="en-GB" dirty="0">
              <a:solidFill>
                <a:schemeClr val="tx1"/>
              </a:solidFill>
            </a:endParaRPr>
          </a:p>
        </p:txBody>
      </p:sp>
      <p:sp>
        <p:nvSpPr>
          <p:cNvPr id="30" name="Oval 29"/>
          <p:cNvSpPr/>
          <p:nvPr/>
        </p:nvSpPr>
        <p:spPr>
          <a:xfrm>
            <a:off x="8610600" y="4092218"/>
            <a:ext cx="1334372" cy="914400"/>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chemeClr val="tx1"/>
                </a:solidFill>
              </a:rPr>
              <a:t>Xco</a:t>
            </a:r>
            <a:endParaRPr lang="en-GB" sz="2000" dirty="0">
              <a:solidFill>
                <a:schemeClr val="tx1"/>
              </a:solidFill>
            </a:endParaRPr>
          </a:p>
        </p:txBody>
      </p:sp>
      <p:cxnSp>
        <p:nvCxnSpPr>
          <p:cNvPr id="32" name="Straight Connector 31"/>
          <p:cNvCxnSpPr>
            <a:endCxn id="28" idx="0"/>
          </p:cNvCxnSpPr>
          <p:nvPr/>
        </p:nvCxnSpPr>
        <p:spPr>
          <a:xfrm>
            <a:off x="6947281" y="1893194"/>
            <a:ext cx="0" cy="4868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947281" y="3294485"/>
            <a:ext cx="0" cy="6226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endCxn id="29" idx="0"/>
          </p:cNvCxnSpPr>
          <p:nvPr/>
        </p:nvCxnSpPr>
        <p:spPr>
          <a:xfrm>
            <a:off x="9262424" y="1893194"/>
            <a:ext cx="1" cy="4507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9262424" y="3294485"/>
            <a:ext cx="0" cy="7977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9277786" y="5006618"/>
            <a:ext cx="0" cy="7116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9504608" y="1893194"/>
            <a:ext cx="991674" cy="5898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V="1">
            <a:off x="9885775" y="2642470"/>
            <a:ext cx="610507" cy="966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V="1">
            <a:off x="9376876" y="2837285"/>
            <a:ext cx="1415620" cy="91038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2892165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607" y="21240"/>
            <a:ext cx="11629624" cy="1524225"/>
          </a:xfrm>
        </p:spPr>
        <p:txBody>
          <a:bodyPr>
            <a:normAutofit/>
          </a:bodyPr>
          <a:lstStyle/>
          <a:p>
            <a:pPr algn="ctr"/>
            <a:r>
              <a:rPr lang="en-US" sz="4000" b="1" dirty="0"/>
              <a:t> </a:t>
            </a:r>
            <a:r>
              <a:rPr lang="en-US" sz="4000" b="1" dirty="0" smtClean="0"/>
              <a:t>                                                                         </a:t>
            </a:r>
            <a:r>
              <a:rPr lang="en-US" sz="2400" b="1" dirty="0" smtClean="0"/>
              <a:t>‘</a:t>
            </a:r>
            <a:r>
              <a:rPr lang="en-US" sz="2400" b="1" dirty="0"/>
              <a:t>innovative finance’ </a:t>
            </a:r>
            <a:r>
              <a:rPr lang="en-US" sz="2400" b="1" dirty="0" err="1"/>
              <a:t>cont</a:t>
            </a:r>
            <a:r>
              <a:rPr lang="en-US" sz="4000" b="1" dirty="0"/>
              <a:t/>
            </a:r>
            <a:br>
              <a:rPr lang="en-US" sz="4000" b="1" dirty="0"/>
            </a:br>
            <a:r>
              <a:rPr lang="en-US" b="1" dirty="0" smtClean="0"/>
              <a:t>innovative transaction 1</a:t>
            </a:r>
            <a:endParaRPr lang="en-GB" b="1" dirty="0"/>
          </a:p>
        </p:txBody>
      </p:sp>
      <p:sp>
        <p:nvSpPr>
          <p:cNvPr id="3" name="Content Placeholder 2"/>
          <p:cNvSpPr>
            <a:spLocks noGrp="1"/>
          </p:cNvSpPr>
          <p:nvPr>
            <p:ph idx="1"/>
          </p:nvPr>
        </p:nvSpPr>
        <p:spPr>
          <a:xfrm>
            <a:off x="1416676" y="1674253"/>
            <a:ext cx="9937124" cy="5047221"/>
          </a:xfrm>
        </p:spPr>
        <p:txBody>
          <a:bodyPr/>
          <a:lstStyle/>
          <a:p>
            <a:pPr marL="0" indent="0">
              <a:lnSpc>
                <a:spcPct val="100000"/>
              </a:lnSpc>
              <a:spcBef>
                <a:spcPts val="0"/>
              </a:spcBef>
              <a:buNone/>
            </a:pPr>
            <a:r>
              <a:rPr lang="en-GB" b="1" dirty="0"/>
              <a:t>u</a:t>
            </a:r>
            <a:r>
              <a:rPr lang="en-GB" b="1" dirty="0" smtClean="0"/>
              <a:t>tilising a buyback (s.221)</a:t>
            </a:r>
          </a:p>
          <a:p>
            <a:pPr marL="0" indent="0">
              <a:lnSpc>
                <a:spcPct val="100000"/>
              </a:lnSpc>
              <a:spcBef>
                <a:spcPts val="0"/>
              </a:spcBef>
              <a:buNone/>
            </a:pPr>
            <a:r>
              <a:rPr lang="en-GB" b="1" u="sng" dirty="0" smtClean="0"/>
              <a:t>Step one</a:t>
            </a:r>
          </a:p>
          <a:p>
            <a:pPr marL="0" indent="0">
              <a:lnSpc>
                <a:spcPct val="100000"/>
              </a:lnSpc>
              <a:spcBef>
                <a:spcPts val="0"/>
              </a:spcBef>
              <a:buNone/>
            </a:pPr>
            <a:r>
              <a:rPr lang="en-GB" b="1" dirty="0" smtClean="0"/>
              <a:t>Xco borrows $500,000 from Bank</a:t>
            </a:r>
          </a:p>
          <a:p>
            <a:pPr marL="0" indent="0">
              <a:lnSpc>
                <a:spcPct val="100000"/>
              </a:lnSpc>
              <a:spcBef>
                <a:spcPts val="0"/>
              </a:spcBef>
              <a:buNone/>
            </a:pPr>
            <a:r>
              <a:rPr lang="en-GB" b="1" dirty="0"/>
              <a:t>b</a:t>
            </a:r>
            <a:r>
              <a:rPr lang="en-GB" b="1" dirty="0" smtClean="0"/>
              <a:t>orrowing secured on </a:t>
            </a:r>
            <a:r>
              <a:rPr lang="en-GB" b="1" dirty="0" err="1" smtClean="0"/>
              <a:t>Xco’s</a:t>
            </a:r>
            <a:r>
              <a:rPr lang="en-GB" b="1" dirty="0" smtClean="0"/>
              <a:t> assets</a:t>
            </a:r>
          </a:p>
          <a:p>
            <a:pPr marL="0" indent="0">
              <a:lnSpc>
                <a:spcPct val="100000"/>
              </a:lnSpc>
              <a:spcBef>
                <a:spcPts val="0"/>
              </a:spcBef>
              <a:buNone/>
            </a:pPr>
            <a:r>
              <a:rPr lang="en-GB" b="1" dirty="0" smtClean="0"/>
              <a:t>Xco buys back half of outstanding shares from </a:t>
            </a:r>
            <a:r>
              <a:rPr lang="en-GB" b="1" dirty="0" err="1" smtClean="0"/>
              <a:t>RHco</a:t>
            </a:r>
            <a:endParaRPr lang="en-GB" b="1" dirty="0" smtClean="0"/>
          </a:p>
          <a:p>
            <a:pPr marL="0" indent="0">
              <a:lnSpc>
                <a:spcPct val="100000"/>
              </a:lnSpc>
              <a:spcBef>
                <a:spcPts val="2400"/>
              </a:spcBef>
              <a:buNone/>
            </a:pPr>
            <a:r>
              <a:rPr lang="en-GB" b="1" u="sng" dirty="0" smtClean="0"/>
              <a:t>Step two</a:t>
            </a:r>
          </a:p>
          <a:p>
            <a:pPr marL="0" indent="0">
              <a:lnSpc>
                <a:spcPct val="100000"/>
              </a:lnSpc>
              <a:spcBef>
                <a:spcPts val="0"/>
              </a:spcBef>
              <a:buNone/>
            </a:pPr>
            <a:r>
              <a:rPr lang="en-GB" b="1" dirty="0" smtClean="0"/>
              <a:t>JHco borrows $300,000 from Bank</a:t>
            </a:r>
          </a:p>
          <a:p>
            <a:pPr marL="0" indent="0">
              <a:lnSpc>
                <a:spcPct val="100000"/>
              </a:lnSpc>
              <a:spcBef>
                <a:spcPts val="0"/>
              </a:spcBef>
              <a:buNone/>
            </a:pPr>
            <a:r>
              <a:rPr lang="en-GB" b="1" dirty="0"/>
              <a:t>b</a:t>
            </a:r>
            <a:r>
              <a:rPr lang="en-GB" b="1" dirty="0" smtClean="0"/>
              <a:t>orrowing secured on </a:t>
            </a:r>
            <a:r>
              <a:rPr lang="en-GB" b="1" dirty="0" err="1" smtClean="0"/>
              <a:t>JHco’s</a:t>
            </a:r>
            <a:r>
              <a:rPr lang="en-GB" b="1" dirty="0" smtClean="0"/>
              <a:t> assets</a:t>
            </a:r>
          </a:p>
          <a:p>
            <a:pPr marL="0" indent="0">
              <a:lnSpc>
                <a:spcPct val="100000"/>
              </a:lnSpc>
              <a:spcBef>
                <a:spcPts val="0"/>
              </a:spcBef>
              <a:buNone/>
            </a:pPr>
            <a:r>
              <a:rPr lang="en-GB" b="1" dirty="0"/>
              <a:t>p</a:t>
            </a:r>
            <a:r>
              <a:rPr lang="en-GB" b="1" dirty="0" smtClean="0"/>
              <a:t>lus guarantee of </a:t>
            </a:r>
            <a:r>
              <a:rPr lang="en-GB" b="1" dirty="0" err="1" smtClean="0"/>
              <a:t>Joeli</a:t>
            </a:r>
            <a:endParaRPr lang="en-GB" b="1" dirty="0" smtClean="0"/>
          </a:p>
          <a:p>
            <a:pPr marL="0" indent="0">
              <a:lnSpc>
                <a:spcPct val="100000"/>
              </a:lnSpc>
              <a:spcBef>
                <a:spcPts val="0"/>
              </a:spcBef>
              <a:buNone/>
            </a:pPr>
            <a:r>
              <a:rPr lang="en-GB" b="1" dirty="0" smtClean="0"/>
              <a:t>JHco purchases shares held by </a:t>
            </a:r>
            <a:r>
              <a:rPr lang="en-GB" b="1" dirty="0" err="1" smtClean="0"/>
              <a:t>RHco</a:t>
            </a:r>
            <a:r>
              <a:rPr lang="en-GB" b="1" dirty="0" smtClean="0"/>
              <a:t> for $500,000</a:t>
            </a:r>
          </a:p>
          <a:p>
            <a:pPr marL="0" indent="0">
              <a:buNone/>
            </a:pPr>
            <a:endParaRPr lang="en-GB" b="1" dirty="0"/>
          </a:p>
          <a:p>
            <a:pPr marL="0" indent="0">
              <a:buNone/>
            </a:pPr>
            <a:endParaRPr lang="en-GB" b="1" dirty="0" smtClean="0"/>
          </a:p>
          <a:p>
            <a:pPr marL="0" indent="0">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solidFill>
                  <a:prstClr val="black">
                    <a:tint val="75000"/>
                  </a:prstClr>
                </a:solidFill>
              </a:rPr>
              <a:pPr/>
              <a:t>38</a:t>
            </a:fld>
            <a:endParaRPr lang="en-GB">
              <a:solidFill>
                <a:prstClr val="black">
                  <a:tint val="75000"/>
                </a:prstClr>
              </a:solidFill>
            </a:endParaRPr>
          </a:p>
        </p:txBody>
      </p:sp>
    </p:spTree>
    <p:extLst>
      <p:ext uri="{BB962C8B-B14F-4D97-AF65-F5344CB8AC3E}">
        <p14:creationId xmlns="" xmlns:p14="http://schemas.microsoft.com/office/powerpoint/2010/main" val="2181845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1353800" cy="618186"/>
          </a:xfrm>
        </p:spPr>
        <p:txBody>
          <a:bodyPr>
            <a:normAutofit/>
          </a:bodyPr>
          <a:lstStyle/>
          <a:p>
            <a:pPr algn="r"/>
            <a:r>
              <a:rPr lang="en-GB" sz="2400" b="1" dirty="0" smtClean="0"/>
              <a:t>‘innovative finance’ </a:t>
            </a:r>
            <a:r>
              <a:rPr lang="en-GB" sz="2400" b="1" dirty="0" err="1" smtClean="0"/>
              <a:t>cont</a:t>
            </a:r>
            <a:endParaRPr lang="en-GB" sz="2400" b="1" dirty="0"/>
          </a:p>
        </p:txBody>
      </p:sp>
      <p:sp>
        <p:nvSpPr>
          <p:cNvPr id="3" name="Content Placeholder 2"/>
          <p:cNvSpPr>
            <a:spLocks noGrp="1"/>
          </p:cNvSpPr>
          <p:nvPr>
            <p:ph idx="1"/>
          </p:nvPr>
        </p:nvSpPr>
        <p:spPr>
          <a:xfrm>
            <a:off x="838200" y="785612"/>
            <a:ext cx="10515600" cy="5570738"/>
          </a:xfrm>
        </p:spPr>
        <p:txBody>
          <a:bodyPr>
            <a:normAutofit lnSpcReduction="10000"/>
          </a:bodyPr>
          <a:lstStyle/>
          <a:p>
            <a:pPr marL="0" indent="0">
              <a:buNone/>
            </a:pPr>
            <a:r>
              <a:rPr lang="en-GB" b="1" dirty="0" smtClean="0"/>
              <a:t>              Raj                                           </a:t>
            </a:r>
            <a:r>
              <a:rPr lang="en-GB" b="1" dirty="0" err="1" smtClean="0"/>
              <a:t>Joeli</a:t>
            </a:r>
            <a:endParaRPr lang="en-GB" b="1" dirty="0" smtClean="0"/>
          </a:p>
          <a:p>
            <a:pPr marL="0" indent="0">
              <a:buNone/>
            </a:pPr>
            <a:endParaRPr lang="en-GB" b="1" dirty="0"/>
          </a:p>
          <a:p>
            <a:pPr marL="0" indent="0">
              <a:buNone/>
            </a:pPr>
            <a:r>
              <a:rPr lang="en-GB" b="1" dirty="0" smtClean="0"/>
              <a:t>                                                                                    </a:t>
            </a:r>
            <a:r>
              <a:rPr lang="en-GB" sz="1800" b="1" dirty="0" smtClean="0"/>
              <a:t>guarantee $300,000</a:t>
            </a:r>
          </a:p>
          <a:p>
            <a:pPr marL="0" indent="0">
              <a:buNone/>
            </a:pPr>
            <a:r>
              <a:rPr lang="en-GB" b="1" dirty="0"/>
              <a:t> </a:t>
            </a:r>
            <a:r>
              <a:rPr lang="en-GB" b="1" dirty="0" smtClean="0"/>
              <a:t>                                                                                                     Bank</a:t>
            </a:r>
          </a:p>
          <a:p>
            <a:pPr marL="0" indent="0">
              <a:buNone/>
            </a:pPr>
            <a:r>
              <a:rPr lang="en-GB" b="1" dirty="0" smtClean="0"/>
              <a:t>                                                                                    </a:t>
            </a:r>
            <a:r>
              <a:rPr lang="en-GB" sz="1800" b="1" dirty="0" smtClean="0"/>
              <a:t>mort $300,000</a:t>
            </a:r>
            <a:endParaRPr lang="en-GB" sz="1800" b="1" dirty="0"/>
          </a:p>
          <a:p>
            <a:pPr marL="0" indent="0">
              <a:buNone/>
            </a:pPr>
            <a:r>
              <a:rPr lang="en-GB" b="1" dirty="0" smtClean="0"/>
              <a:t> </a:t>
            </a:r>
          </a:p>
          <a:p>
            <a:pPr marL="0" indent="0">
              <a:buNone/>
            </a:pPr>
            <a:r>
              <a:rPr lang="en-GB" b="1" dirty="0" smtClean="0"/>
              <a:t>         $500,000</a:t>
            </a:r>
            <a:endParaRPr lang="en-GB" b="1" dirty="0"/>
          </a:p>
          <a:p>
            <a:pPr marL="0" indent="0">
              <a:buNone/>
            </a:pPr>
            <a:r>
              <a:rPr lang="en-GB" b="1" dirty="0" smtClean="0"/>
              <a:t>                +</a:t>
            </a:r>
          </a:p>
          <a:p>
            <a:pPr marL="0" indent="0">
              <a:buNone/>
            </a:pPr>
            <a:r>
              <a:rPr lang="en-GB" b="1" dirty="0" smtClean="0"/>
              <a:t>         $500,000                                                                            Bank</a:t>
            </a:r>
            <a:endParaRPr lang="en-GB" b="1" dirty="0"/>
          </a:p>
          <a:p>
            <a:pPr marL="0" indent="0">
              <a:buNone/>
            </a:pPr>
            <a:r>
              <a:rPr lang="en-GB" b="1" dirty="0" smtClean="0"/>
              <a:t>                                                                                     </a:t>
            </a:r>
            <a:r>
              <a:rPr lang="en-GB" sz="1800" b="1" dirty="0" smtClean="0"/>
              <a:t>mort $500,000</a:t>
            </a:r>
          </a:p>
          <a:p>
            <a:pPr marL="0" indent="0">
              <a:buNone/>
            </a:pPr>
            <a:r>
              <a:rPr lang="en-GB" b="1" dirty="0" smtClean="0"/>
              <a:t>                                                            business</a:t>
            </a: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39</a:t>
            </a:fld>
            <a:endParaRPr lang="en-GB"/>
          </a:p>
        </p:txBody>
      </p:sp>
      <p:sp>
        <p:nvSpPr>
          <p:cNvPr id="5" name="Oval 4"/>
          <p:cNvSpPr/>
          <p:nvPr/>
        </p:nvSpPr>
        <p:spPr>
          <a:xfrm>
            <a:off x="5692462" y="4172756"/>
            <a:ext cx="1279838" cy="914400"/>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chemeClr val="tx1"/>
                </a:solidFill>
              </a:rPr>
              <a:t>Xco</a:t>
            </a:r>
            <a:endParaRPr lang="en-GB" sz="2000" dirty="0">
              <a:solidFill>
                <a:schemeClr val="tx1"/>
              </a:solidFill>
            </a:endParaRPr>
          </a:p>
        </p:txBody>
      </p:sp>
      <p:sp>
        <p:nvSpPr>
          <p:cNvPr id="6" name="Oval 5"/>
          <p:cNvSpPr/>
          <p:nvPr/>
        </p:nvSpPr>
        <p:spPr>
          <a:xfrm>
            <a:off x="5692462" y="2021984"/>
            <a:ext cx="1279838" cy="914400"/>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chemeClr val="tx1"/>
                </a:solidFill>
              </a:rPr>
              <a:t>JHco</a:t>
            </a:r>
            <a:endParaRPr lang="en-GB" sz="2000" dirty="0">
              <a:solidFill>
                <a:schemeClr val="tx1"/>
              </a:solidFill>
            </a:endParaRPr>
          </a:p>
        </p:txBody>
      </p:sp>
      <p:sp>
        <p:nvSpPr>
          <p:cNvPr id="7" name="Oval 6"/>
          <p:cNvSpPr/>
          <p:nvPr/>
        </p:nvSpPr>
        <p:spPr>
          <a:xfrm>
            <a:off x="1676399" y="2021984"/>
            <a:ext cx="1195589" cy="914400"/>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err="1" smtClean="0">
                <a:solidFill>
                  <a:schemeClr val="tx1"/>
                </a:solidFill>
              </a:rPr>
              <a:t>RHco</a:t>
            </a:r>
            <a:endParaRPr lang="en-GB" sz="2000" dirty="0">
              <a:solidFill>
                <a:schemeClr val="tx1"/>
              </a:solidFill>
            </a:endParaRPr>
          </a:p>
        </p:txBody>
      </p:sp>
      <p:cxnSp>
        <p:nvCxnSpPr>
          <p:cNvPr id="9" name="Straight Connector 8"/>
          <p:cNvCxnSpPr/>
          <p:nvPr/>
        </p:nvCxnSpPr>
        <p:spPr>
          <a:xfrm>
            <a:off x="2274193" y="1223493"/>
            <a:ext cx="0" cy="7984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274193" y="2936384"/>
            <a:ext cx="0" cy="6439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endCxn id="6" idx="0"/>
          </p:cNvCxnSpPr>
          <p:nvPr/>
        </p:nvCxnSpPr>
        <p:spPr>
          <a:xfrm>
            <a:off x="6332381" y="1223493"/>
            <a:ext cx="0" cy="7984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5" idx="0"/>
          </p:cNvCxnSpPr>
          <p:nvPr/>
        </p:nvCxnSpPr>
        <p:spPr>
          <a:xfrm>
            <a:off x="6332381" y="3052293"/>
            <a:ext cx="0" cy="1120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332381" y="5087156"/>
            <a:ext cx="0" cy="4507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6972300" y="2382592"/>
            <a:ext cx="2158821" cy="1287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709893" y="1223493"/>
            <a:ext cx="2331076" cy="94015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6332381" y="2575775"/>
            <a:ext cx="2798740" cy="100455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6972300" y="4700790"/>
            <a:ext cx="2068669" cy="1225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7128188" y="4913290"/>
            <a:ext cx="2034862" cy="71415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247349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599"/>
            <a:ext cx="11252200" cy="495301"/>
          </a:xfrm>
        </p:spPr>
        <p:txBody>
          <a:bodyPr>
            <a:normAutofit/>
          </a:bodyPr>
          <a:lstStyle/>
          <a:p>
            <a:pPr algn="r"/>
            <a:r>
              <a:rPr lang="en-GB" sz="2000" b="1" dirty="0" smtClean="0"/>
              <a:t>(new) provisions re shares </a:t>
            </a:r>
            <a:r>
              <a:rPr lang="en-GB" sz="2000" b="1" dirty="0" err="1" smtClean="0"/>
              <a:t>cont</a:t>
            </a:r>
            <a:endParaRPr lang="en-GB" sz="2000" b="1" dirty="0"/>
          </a:p>
        </p:txBody>
      </p:sp>
      <p:sp>
        <p:nvSpPr>
          <p:cNvPr id="3" name="Content Placeholder 2"/>
          <p:cNvSpPr>
            <a:spLocks noGrp="1"/>
          </p:cNvSpPr>
          <p:nvPr>
            <p:ph idx="1"/>
          </p:nvPr>
        </p:nvSpPr>
        <p:spPr>
          <a:xfrm>
            <a:off x="533400" y="596900"/>
            <a:ext cx="10883900" cy="5829300"/>
          </a:xfrm>
        </p:spPr>
        <p:txBody>
          <a:bodyPr/>
          <a:lstStyle/>
          <a:p>
            <a:pPr marL="0" indent="0" algn="ctr">
              <a:lnSpc>
                <a:spcPct val="100000"/>
              </a:lnSpc>
              <a:spcBef>
                <a:spcPts val="0"/>
              </a:spcBef>
              <a:buNone/>
            </a:pPr>
            <a:r>
              <a:rPr lang="en-US" sz="4000" b="1" dirty="0" smtClean="0"/>
              <a:t>‘limited by shares’</a:t>
            </a:r>
          </a:p>
          <a:p>
            <a:pPr marL="0" indent="0">
              <a:lnSpc>
                <a:spcPct val="100000"/>
              </a:lnSpc>
              <a:spcBef>
                <a:spcPts val="0"/>
              </a:spcBef>
              <a:buNone/>
            </a:pPr>
            <a:r>
              <a:rPr lang="en-US" b="1" dirty="0" smtClean="0">
                <a:solidFill>
                  <a:srgbClr val="FF0000"/>
                </a:solidFill>
              </a:rPr>
              <a:t>3. </a:t>
            </a:r>
            <a:r>
              <a:rPr lang="en-US" b="1" dirty="0" smtClean="0"/>
              <a:t>‘Company </a:t>
            </a:r>
            <a:r>
              <a:rPr lang="en-US" b="1" dirty="0"/>
              <a:t>Limited by </a:t>
            </a:r>
            <a:r>
              <a:rPr lang="en-US" b="1" dirty="0" smtClean="0"/>
              <a:t>Shares’ </a:t>
            </a:r>
            <a:r>
              <a:rPr lang="en-US" b="1" dirty="0"/>
              <a:t>means a Company formed on the </a:t>
            </a:r>
            <a:r>
              <a:rPr lang="en-US" b="1" u="sng" dirty="0"/>
              <a:t>principle</a:t>
            </a:r>
            <a:r>
              <a:rPr lang="en-US" b="1" dirty="0"/>
              <a:t> of having the liability of its Members </a:t>
            </a:r>
            <a:r>
              <a:rPr lang="en-US" b="1" u="sng" dirty="0"/>
              <a:t>limited to</a:t>
            </a:r>
            <a:r>
              <a:rPr lang="en-US" b="1" dirty="0"/>
              <a:t> the </a:t>
            </a:r>
            <a:r>
              <a:rPr lang="en-US" b="1" u="sng" dirty="0"/>
              <a:t>amount</a:t>
            </a:r>
            <a:r>
              <a:rPr lang="en-US" b="1" dirty="0"/>
              <a:t>, if any, </a:t>
            </a:r>
            <a:r>
              <a:rPr lang="en-US" b="1" u="sng" dirty="0"/>
              <a:t>unpaid on the Shares</a:t>
            </a:r>
            <a:r>
              <a:rPr lang="en-US" b="1" dirty="0"/>
              <a:t> respectively held by them;</a:t>
            </a:r>
          </a:p>
          <a:p>
            <a:pPr marL="0" indent="0">
              <a:lnSpc>
                <a:spcPct val="100000"/>
              </a:lnSpc>
              <a:spcBef>
                <a:spcPts val="0"/>
              </a:spcBef>
              <a:buNone/>
            </a:pPr>
            <a:endParaRPr lang="en-US" b="1" dirty="0" smtClean="0"/>
          </a:p>
          <a:p>
            <a:pPr marL="0" indent="0" algn="ctr">
              <a:lnSpc>
                <a:spcPct val="100000"/>
              </a:lnSpc>
              <a:spcBef>
                <a:spcPts val="0"/>
              </a:spcBef>
              <a:buNone/>
            </a:pPr>
            <a:r>
              <a:rPr lang="en-US" b="1" dirty="0"/>
              <a:t>PART </a:t>
            </a:r>
            <a:r>
              <a:rPr lang="en-US" b="1" dirty="0" smtClean="0"/>
              <a:t>38 - WINDING </a:t>
            </a:r>
            <a:r>
              <a:rPr lang="en-US" b="1" dirty="0"/>
              <a:t>UP GENERALLY</a:t>
            </a:r>
          </a:p>
          <a:p>
            <a:pPr marL="0" indent="0" algn="ctr">
              <a:lnSpc>
                <a:spcPct val="100000"/>
              </a:lnSpc>
              <a:spcBef>
                <a:spcPts val="0"/>
              </a:spcBef>
              <a:spcAft>
                <a:spcPts val="1200"/>
              </a:spcAft>
              <a:buNone/>
            </a:pPr>
            <a:r>
              <a:rPr lang="en-US" b="1" dirty="0"/>
              <a:t>Division </a:t>
            </a:r>
            <a:r>
              <a:rPr lang="en-US" b="1" dirty="0" smtClean="0"/>
              <a:t>2 - Liability </a:t>
            </a:r>
            <a:r>
              <a:rPr lang="en-US" b="1" dirty="0"/>
              <a:t>of Contributories</a:t>
            </a:r>
          </a:p>
          <a:p>
            <a:pPr marL="0" indent="0">
              <a:lnSpc>
                <a:spcPct val="100000"/>
              </a:lnSpc>
              <a:spcBef>
                <a:spcPts val="0"/>
              </a:spcBef>
              <a:buNone/>
            </a:pPr>
            <a:r>
              <a:rPr lang="en-US" b="1" dirty="0">
                <a:solidFill>
                  <a:srgbClr val="FF0000"/>
                </a:solidFill>
              </a:rPr>
              <a:t>463. </a:t>
            </a:r>
            <a:r>
              <a:rPr lang="en-US" b="1" i="1" dirty="0"/>
              <a:t>Subject to this Part</a:t>
            </a:r>
            <a:r>
              <a:rPr lang="en-US" b="1" dirty="0"/>
              <a:t>, a … Member is </a:t>
            </a:r>
            <a:r>
              <a:rPr lang="en-US" b="1" u="sng" dirty="0"/>
              <a:t>liable to contribute</a:t>
            </a:r>
            <a:r>
              <a:rPr lang="en-US" b="1" dirty="0"/>
              <a:t> to the Company’s Property to an amount sufficient to </a:t>
            </a:r>
            <a:r>
              <a:rPr lang="en-US" b="1" dirty="0" smtClean="0"/>
              <a:t>-</a:t>
            </a:r>
            <a:endParaRPr lang="en-US" b="1" dirty="0"/>
          </a:p>
          <a:p>
            <a:pPr marL="0" indent="0">
              <a:lnSpc>
                <a:spcPct val="100000"/>
              </a:lnSpc>
              <a:spcBef>
                <a:spcPts val="0"/>
              </a:spcBef>
              <a:spcAft>
                <a:spcPts val="1800"/>
              </a:spcAft>
              <a:buNone/>
            </a:pPr>
            <a:r>
              <a:rPr lang="en-US" b="1" dirty="0"/>
              <a:t>(a) pay the Company’s debts and liabilities …</a:t>
            </a:r>
          </a:p>
          <a:p>
            <a:pPr marL="0" indent="0">
              <a:lnSpc>
                <a:spcPct val="100000"/>
              </a:lnSpc>
              <a:spcBef>
                <a:spcPts val="0"/>
              </a:spcBef>
              <a:buNone/>
            </a:pPr>
            <a:r>
              <a:rPr lang="en-US" b="1" dirty="0">
                <a:solidFill>
                  <a:srgbClr val="FF0000"/>
                </a:solidFill>
              </a:rPr>
              <a:t>464. </a:t>
            </a:r>
            <a:r>
              <a:rPr lang="en-US" b="1" dirty="0"/>
              <a:t>If the Company is a Company Limited by Shares, a Member need not contribute more than the amount (if any) unpaid on the Shares …</a:t>
            </a:r>
          </a:p>
          <a:p>
            <a:pPr marL="0" indent="0">
              <a:lnSpc>
                <a:spcPct val="100000"/>
              </a:lnSpc>
              <a:spcBef>
                <a:spcPts val="0"/>
              </a:spcBef>
              <a:buNone/>
            </a:pPr>
            <a:endParaRPr lang="en-US" b="1" dirty="0" smtClean="0"/>
          </a:p>
          <a:p>
            <a:pPr marL="0" indent="0">
              <a:lnSpc>
                <a:spcPct val="100000"/>
              </a:lnSpc>
              <a:spcBef>
                <a:spcPts val="0"/>
              </a:spcBef>
              <a:buNone/>
            </a:pPr>
            <a:endParaRPr lang="en-US" b="1" dirty="0"/>
          </a:p>
          <a:p>
            <a:pPr marL="0" indent="0">
              <a:lnSpc>
                <a:spcPct val="100000"/>
              </a:lnSpc>
              <a:spcBef>
                <a:spcPts val="0"/>
              </a:spcBef>
              <a:buNone/>
            </a:pPr>
            <a:endParaRPr lang="en-US" b="1" dirty="0" smtClean="0"/>
          </a:p>
          <a:p>
            <a:pPr marL="0" indent="0">
              <a:lnSpc>
                <a:spcPct val="100000"/>
              </a:lnSpc>
              <a:spcBef>
                <a:spcPts val="0"/>
              </a:spcBef>
              <a:buNone/>
            </a:pPr>
            <a:endParaRPr lang="en-US" b="1" dirty="0"/>
          </a:p>
          <a:p>
            <a:pPr marL="0" indent="0">
              <a:lnSpc>
                <a:spcPct val="100000"/>
              </a:lnSpc>
              <a:spcBef>
                <a:spcPts val="0"/>
              </a:spcBef>
              <a:buNone/>
            </a:pPr>
            <a:endParaRPr lang="en-US" b="1" dirty="0" smtClean="0"/>
          </a:p>
          <a:p>
            <a:pPr marL="0" indent="0">
              <a:lnSpc>
                <a:spcPct val="100000"/>
              </a:lnSpc>
              <a:spcBef>
                <a:spcPts val="0"/>
              </a:spcBef>
              <a:buNone/>
            </a:pPr>
            <a:endParaRPr lang="en-US" b="1" dirty="0"/>
          </a:p>
          <a:p>
            <a:pPr marL="0" indent="0">
              <a:lnSpc>
                <a:spcPct val="100000"/>
              </a:lnSpc>
              <a:spcBef>
                <a:spcPts val="0"/>
              </a:spcBef>
              <a:buNone/>
            </a:pPr>
            <a:endParaRPr lang="en-US" b="1" dirty="0"/>
          </a:p>
          <a:p>
            <a:pPr marL="0" indent="0">
              <a:lnSpc>
                <a:spcPct val="100000"/>
              </a:lnSpc>
              <a:spcBef>
                <a:spcPts val="0"/>
              </a:spcBef>
              <a:buNone/>
            </a:pPr>
            <a:endParaRPr lang="en-US"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4</a:t>
            </a:fld>
            <a:endParaRPr lang="en-GB"/>
          </a:p>
        </p:txBody>
      </p:sp>
    </p:spTree>
    <p:extLst>
      <p:ext uri="{BB962C8B-B14F-4D97-AF65-F5344CB8AC3E}">
        <p14:creationId xmlns="" xmlns:p14="http://schemas.microsoft.com/office/powerpoint/2010/main" val="36651106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234" y="0"/>
            <a:ext cx="11745532" cy="1455312"/>
          </a:xfrm>
        </p:spPr>
        <p:txBody>
          <a:bodyPr>
            <a:normAutofit/>
          </a:bodyPr>
          <a:lstStyle/>
          <a:p>
            <a:pPr algn="ctr"/>
            <a:r>
              <a:rPr lang="en-US" b="1" dirty="0"/>
              <a:t> </a:t>
            </a:r>
            <a:r>
              <a:rPr lang="en-US" b="1" dirty="0" smtClean="0"/>
              <a:t>								    </a:t>
            </a:r>
            <a:r>
              <a:rPr lang="en-US" sz="2800" b="1" dirty="0" smtClean="0"/>
              <a:t>‘innovative </a:t>
            </a:r>
            <a:r>
              <a:rPr lang="en-US" sz="2800" b="1" dirty="0"/>
              <a:t>finance’ </a:t>
            </a:r>
            <a:r>
              <a:rPr lang="en-US" sz="2800" b="1" dirty="0" err="1"/>
              <a:t>cont</a:t>
            </a:r>
            <a:r>
              <a:rPr lang="en-US" b="1" dirty="0"/>
              <a:t/>
            </a:r>
            <a:br>
              <a:rPr lang="en-US" b="1" dirty="0"/>
            </a:br>
            <a:r>
              <a:rPr lang="en-US" b="1" dirty="0" smtClean="0"/>
              <a:t>innovative transaction 2</a:t>
            </a:r>
            <a:endParaRPr lang="en-GB" b="1" dirty="0"/>
          </a:p>
        </p:txBody>
      </p:sp>
      <p:sp>
        <p:nvSpPr>
          <p:cNvPr id="3" name="Content Placeholder 2"/>
          <p:cNvSpPr>
            <a:spLocks noGrp="1"/>
          </p:cNvSpPr>
          <p:nvPr>
            <p:ph idx="1"/>
          </p:nvPr>
        </p:nvSpPr>
        <p:spPr>
          <a:xfrm>
            <a:off x="1094704" y="1777285"/>
            <a:ext cx="10259095" cy="4579064"/>
          </a:xfrm>
        </p:spPr>
        <p:txBody>
          <a:bodyPr/>
          <a:lstStyle/>
          <a:p>
            <a:pPr marL="0" indent="0">
              <a:lnSpc>
                <a:spcPct val="100000"/>
              </a:lnSpc>
              <a:spcBef>
                <a:spcPts val="0"/>
              </a:spcBef>
              <a:buNone/>
            </a:pPr>
            <a:r>
              <a:rPr lang="en-GB" b="1" u="sng" dirty="0"/>
              <a:t>u</a:t>
            </a:r>
            <a:r>
              <a:rPr lang="en-GB" b="1" u="sng" dirty="0" smtClean="0"/>
              <a:t>tilizing financial assistance of Xco (</a:t>
            </a:r>
            <a:r>
              <a:rPr lang="en-GB" b="1" u="sng" dirty="0" smtClean="0">
                <a:solidFill>
                  <a:srgbClr val="FF0000"/>
                </a:solidFill>
              </a:rPr>
              <a:t>s.233</a:t>
            </a:r>
            <a:r>
              <a:rPr lang="en-GB" b="1" u="sng" dirty="0" smtClean="0"/>
              <a:t>)</a:t>
            </a:r>
          </a:p>
          <a:p>
            <a:pPr marL="0" indent="0">
              <a:lnSpc>
                <a:spcPct val="100000"/>
              </a:lnSpc>
              <a:spcBef>
                <a:spcPts val="1800"/>
              </a:spcBef>
              <a:buNone/>
            </a:pPr>
            <a:r>
              <a:rPr lang="en-GB" b="1" dirty="0" smtClean="0"/>
              <a:t>Xco borrows $800,000 from Bank</a:t>
            </a:r>
          </a:p>
          <a:p>
            <a:pPr marL="0" indent="0">
              <a:lnSpc>
                <a:spcPct val="100000"/>
              </a:lnSpc>
              <a:spcBef>
                <a:spcPts val="0"/>
              </a:spcBef>
              <a:buNone/>
            </a:pPr>
            <a:r>
              <a:rPr lang="en-GB" b="1" dirty="0"/>
              <a:t>b</a:t>
            </a:r>
            <a:r>
              <a:rPr lang="en-GB" b="1" dirty="0" smtClean="0"/>
              <a:t>orrowing secured on </a:t>
            </a:r>
            <a:r>
              <a:rPr lang="en-GB" b="1" dirty="0" err="1" smtClean="0"/>
              <a:t>Xco’s</a:t>
            </a:r>
            <a:r>
              <a:rPr lang="en-GB" b="1" dirty="0" smtClean="0"/>
              <a:t> assets</a:t>
            </a:r>
          </a:p>
          <a:p>
            <a:pPr marL="0" indent="0">
              <a:lnSpc>
                <a:spcPct val="100000"/>
              </a:lnSpc>
              <a:spcBef>
                <a:spcPts val="0"/>
              </a:spcBef>
              <a:buNone/>
            </a:pPr>
            <a:r>
              <a:rPr lang="en-GB" b="1" dirty="0" smtClean="0"/>
              <a:t>funds onward lent to JHco</a:t>
            </a:r>
          </a:p>
          <a:p>
            <a:pPr marL="0" indent="0">
              <a:lnSpc>
                <a:spcPct val="100000"/>
              </a:lnSpc>
              <a:spcBef>
                <a:spcPts val="1800"/>
              </a:spcBef>
              <a:buNone/>
            </a:pPr>
            <a:r>
              <a:rPr lang="en-GB" b="1" dirty="0"/>
              <a:t>ord resolution of </a:t>
            </a:r>
            <a:r>
              <a:rPr lang="en-GB" b="1" dirty="0" smtClean="0"/>
              <a:t>Xco approves financial assistance</a:t>
            </a:r>
          </a:p>
          <a:p>
            <a:pPr marL="0" indent="0">
              <a:lnSpc>
                <a:spcPct val="100000"/>
              </a:lnSpc>
              <a:spcBef>
                <a:spcPts val="0"/>
              </a:spcBef>
              <a:buNone/>
            </a:pPr>
            <a:r>
              <a:rPr lang="en-GB" b="1" dirty="0" smtClean="0"/>
              <a:t>Director’s resolutions of Xco validated by </a:t>
            </a:r>
            <a:r>
              <a:rPr lang="en-GB" b="1" dirty="0" smtClean="0">
                <a:solidFill>
                  <a:srgbClr val="FF0000"/>
                </a:solidFill>
              </a:rPr>
              <a:t>s.117</a:t>
            </a:r>
          </a:p>
          <a:p>
            <a:pPr marL="0" indent="0">
              <a:lnSpc>
                <a:spcPct val="100000"/>
              </a:lnSpc>
              <a:spcBef>
                <a:spcPts val="1800"/>
              </a:spcBef>
              <a:buNone/>
            </a:pPr>
            <a:r>
              <a:rPr lang="en-GB" b="1" dirty="0"/>
              <a:t>J</a:t>
            </a:r>
            <a:r>
              <a:rPr lang="en-GB" b="1" dirty="0" smtClean="0"/>
              <a:t>Hco purchases all issued shares of Xco from </a:t>
            </a:r>
            <a:r>
              <a:rPr lang="en-GB" b="1" dirty="0" err="1" smtClean="0"/>
              <a:t>RHco</a:t>
            </a:r>
            <a:r>
              <a:rPr lang="en-GB" b="1" dirty="0" smtClean="0"/>
              <a:t> for $1 m.</a:t>
            </a:r>
          </a:p>
          <a:p>
            <a:pPr marL="0" indent="0">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40</a:t>
            </a:fld>
            <a:endParaRPr lang="en-GB"/>
          </a:p>
        </p:txBody>
      </p:sp>
    </p:spTree>
    <p:extLst>
      <p:ext uri="{BB962C8B-B14F-4D97-AF65-F5344CB8AC3E}">
        <p14:creationId xmlns="" xmlns:p14="http://schemas.microsoft.com/office/powerpoint/2010/main" val="32109383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854" y="1"/>
            <a:ext cx="10431887" cy="1017430"/>
          </a:xfrm>
        </p:spPr>
        <p:txBody>
          <a:bodyPr>
            <a:normAutofit/>
          </a:bodyPr>
          <a:lstStyle/>
          <a:p>
            <a:pPr algn="ctr"/>
            <a:r>
              <a:rPr lang="en-GB" sz="4800" b="1" dirty="0" smtClean="0"/>
              <a:t>comment</a:t>
            </a:r>
            <a:endParaRPr lang="en-GB" sz="4800" b="1" dirty="0"/>
          </a:p>
        </p:txBody>
      </p:sp>
      <p:sp>
        <p:nvSpPr>
          <p:cNvPr id="3" name="Content Placeholder 2"/>
          <p:cNvSpPr>
            <a:spLocks noGrp="1"/>
          </p:cNvSpPr>
          <p:nvPr>
            <p:ph idx="1"/>
          </p:nvPr>
        </p:nvSpPr>
        <p:spPr>
          <a:xfrm>
            <a:off x="515154" y="1017431"/>
            <a:ext cx="11153105" cy="5589430"/>
          </a:xfrm>
        </p:spPr>
        <p:txBody>
          <a:bodyPr>
            <a:normAutofit/>
          </a:bodyPr>
          <a:lstStyle/>
          <a:p>
            <a:pPr marL="0" indent="0">
              <a:lnSpc>
                <a:spcPct val="100000"/>
              </a:lnSpc>
              <a:spcBef>
                <a:spcPts val="0"/>
              </a:spcBef>
              <a:buNone/>
            </a:pPr>
            <a:r>
              <a:rPr lang="en-GB" b="1" dirty="0" smtClean="0"/>
              <a:t>In the classic transaction </a:t>
            </a:r>
            <a:r>
              <a:rPr lang="en-GB" b="1" dirty="0" err="1" smtClean="0"/>
              <a:t>Joeli</a:t>
            </a:r>
            <a:r>
              <a:rPr lang="en-GB" b="1" dirty="0" smtClean="0"/>
              <a:t> is exposed to risk on Bank debt of $800,000.</a:t>
            </a:r>
          </a:p>
          <a:p>
            <a:pPr marL="0" indent="0">
              <a:lnSpc>
                <a:spcPct val="100000"/>
              </a:lnSpc>
              <a:spcBef>
                <a:spcPts val="0"/>
              </a:spcBef>
              <a:buNone/>
            </a:pPr>
            <a:r>
              <a:rPr lang="en-GB" b="1" dirty="0" smtClean="0"/>
              <a:t>In innovative transaction 1 the exposure is $300,000.</a:t>
            </a:r>
          </a:p>
          <a:p>
            <a:pPr marL="0" indent="0">
              <a:lnSpc>
                <a:spcPct val="100000"/>
              </a:lnSpc>
              <a:spcBef>
                <a:spcPts val="0"/>
              </a:spcBef>
              <a:buNone/>
            </a:pPr>
            <a:r>
              <a:rPr lang="en-GB" b="1" dirty="0" smtClean="0"/>
              <a:t>In innovative transaction 2 the exposure is nil.</a:t>
            </a:r>
          </a:p>
          <a:p>
            <a:pPr marL="0" indent="0">
              <a:lnSpc>
                <a:spcPct val="100000"/>
              </a:lnSpc>
              <a:spcBef>
                <a:spcPts val="2400"/>
              </a:spcBef>
              <a:buNone/>
            </a:pPr>
            <a:r>
              <a:rPr lang="en-GB" b="1" dirty="0" smtClean="0"/>
              <a:t>Both ‘innovative’ transactions shift the risk to unsecured creditors of Xco.</a:t>
            </a:r>
          </a:p>
          <a:p>
            <a:pPr marL="0" indent="0">
              <a:lnSpc>
                <a:spcPct val="100000"/>
              </a:lnSpc>
              <a:spcBef>
                <a:spcPts val="2400"/>
              </a:spcBef>
              <a:buNone/>
            </a:pPr>
            <a:r>
              <a:rPr lang="en-GB" b="1" dirty="0" smtClean="0"/>
              <a:t>Limited liability protects </a:t>
            </a:r>
            <a:r>
              <a:rPr lang="en-GB" b="1" dirty="0" err="1" smtClean="0"/>
              <a:t>Joeli</a:t>
            </a:r>
            <a:r>
              <a:rPr lang="en-GB" b="1" dirty="0" smtClean="0"/>
              <a:t> from claims of Xco creditors.</a:t>
            </a:r>
          </a:p>
          <a:p>
            <a:pPr marL="0" indent="0">
              <a:lnSpc>
                <a:spcPct val="100000"/>
              </a:lnSpc>
              <a:spcBef>
                <a:spcPts val="0"/>
              </a:spcBef>
              <a:buNone/>
            </a:pPr>
            <a:r>
              <a:rPr lang="en-GB" b="1" dirty="0" smtClean="0"/>
              <a:t>Simultaneously </a:t>
            </a:r>
            <a:r>
              <a:rPr lang="en-GB" b="1" dirty="0" err="1" smtClean="0"/>
              <a:t>Xco’s</a:t>
            </a:r>
            <a:r>
              <a:rPr lang="en-GB" b="1" dirty="0" smtClean="0"/>
              <a:t> assets are used to complete the deal.</a:t>
            </a:r>
          </a:p>
          <a:p>
            <a:pPr marL="0" indent="0">
              <a:lnSpc>
                <a:spcPct val="100000"/>
              </a:lnSpc>
              <a:spcBef>
                <a:spcPts val="0"/>
              </a:spcBef>
              <a:buNone/>
            </a:pPr>
            <a:r>
              <a:rPr lang="en-GB" b="1" dirty="0" smtClean="0"/>
              <a:t>This sounds too good to be true, thus shouldn’t be true.  But it is.</a:t>
            </a:r>
          </a:p>
          <a:p>
            <a:pPr marL="0" indent="0">
              <a:lnSpc>
                <a:spcPct val="100000"/>
              </a:lnSpc>
              <a:spcBef>
                <a:spcPts val="2400"/>
              </a:spcBef>
              <a:buNone/>
            </a:pPr>
            <a:r>
              <a:rPr lang="en-GB" b="1" dirty="0" smtClean="0"/>
              <a:t>Share buybacks and financial assistance enable the capital flexibility of partnership without demanding the partnership price, </a:t>
            </a:r>
            <a:r>
              <a:rPr lang="en-GB" b="1" dirty="0" err="1" smtClean="0"/>
              <a:t>viz</a:t>
            </a:r>
            <a:r>
              <a:rPr lang="en-GB" b="1" dirty="0" smtClean="0"/>
              <a:t> unlimited liability.</a:t>
            </a: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41</a:t>
            </a:fld>
            <a:endParaRPr lang="en-GB" dirty="0"/>
          </a:p>
        </p:txBody>
      </p:sp>
    </p:spTree>
    <p:extLst>
      <p:ext uri="{BB962C8B-B14F-4D97-AF65-F5344CB8AC3E}">
        <p14:creationId xmlns="" xmlns:p14="http://schemas.microsoft.com/office/powerpoint/2010/main" val="12386797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comment re s.233</a:t>
            </a:r>
            <a:endParaRPr lang="en-GB" b="1" dirty="0"/>
          </a:p>
        </p:txBody>
      </p:sp>
      <p:sp>
        <p:nvSpPr>
          <p:cNvPr id="3" name="Content Placeholder 2"/>
          <p:cNvSpPr>
            <a:spLocks noGrp="1"/>
          </p:cNvSpPr>
          <p:nvPr>
            <p:ph idx="1"/>
          </p:nvPr>
        </p:nvSpPr>
        <p:spPr/>
        <p:txBody>
          <a:bodyPr/>
          <a:lstStyle/>
          <a:p>
            <a:pPr marL="0" indent="0">
              <a:buNone/>
            </a:pPr>
            <a:r>
              <a:rPr lang="en-GB" b="1" dirty="0" smtClean="0"/>
              <a:t>Section 233 provides a company may provide financial assistance to a person to purchase shares of the company if approved by an ord resolution.</a:t>
            </a:r>
          </a:p>
          <a:p>
            <a:pPr marL="0" indent="0">
              <a:buNone/>
            </a:pPr>
            <a:r>
              <a:rPr lang="en-GB" b="1" dirty="0" smtClean="0"/>
              <a:t>But with this limitation: the person acquiring the shares cannot vote.</a:t>
            </a:r>
          </a:p>
          <a:p>
            <a:pPr marL="0" indent="0">
              <a:buNone/>
            </a:pPr>
            <a:r>
              <a:rPr lang="en-GB" b="1" dirty="0" smtClean="0"/>
              <a:t>The limitation is misconceived. The party exiting the company (the seller) is receiving the benefit of the financial assistance just as much as the buyer. The seller too should be barred from voting on the ord resolution.</a:t>
            </a: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42</a:t>
            </a:fld>
            <a:endParaRPr lang="en-GB"/>
          </a:p>
        </p:txBody>
      </p:sp>
    </p:spTree>
    <p:extLst>
      <p:ext uri="{BB962C8B-B14F-4D97-AF65-F5344CB8AC3E}">
        <p14:creationId xmlns="" xmlns:p14="http://schemas.microsoft.com/office/powerpoint/2010/main" val="14685849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to conclude</a:t>
            </a:r>
            <a:endParaRPr lang="en-GB" b="1" dirty="0"/>
          </a:p>
        </p:txBody>
      </p:sp>
      <p:sp>
        <p:nvSpPr>
          <p:cNvPr id="3" name="Content Placeholder 2"/>
          <p:cNvSpPr>
            <a:spLocks noGrp="1"/>
          </p:cNvSpPr>
          <p:nvPr>
            <p:ph idx="1"/>
          </p:nvPr>
        </p:nvSpPr>
        <p:spPr/>
        <p:txBody>
          <a:bodyPr/>
          <a:lstStyle/>
          <a:p>
            <a:pPr marL="0" indent="0">
              <a:buNone/>
            </a:pPr>
            <a:r>
              <a:rPr lang="en-GB" b="1" dirty="0" smtClean="0"/>
              <a:t>What is truly new in the 2015 Cos Act re securities is the abandonment of the capital maintenance rules.</a:t>
            </a:r>
          </a:p>
          <a:p>
            <a:pPr marL="0" indent="0">
              <a:buNone/>
            </a:pPr>
            <a:r>
              <a:rPr lang="en-GB" b="1" dirty="0" smtClean="0"/>
              <a:t>This ensures (for better or for worse) new opportunities in financing corporate deal making.</a:t>
            </a: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43</a:t>
            </a:fld>
            <a:endParaRPr lang="en-GB"/>
          </a:p>
        </p:txBody>
      </p:sp>
    </p:spTree>
    <p:extLst>
      <p:ext uri="{BB962C8B-B14F-4D97-AF65-F5344CB8AC3E}">
        <p14:creationId xmlns="" xmlns:p14="http://schemas.microsoft.com/office/powerpoint/2010/main" val="8614135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581" y="365126"/>
            <a:ext cx="10671219" cy="396022"/>
          </a:xfrm>
        </p:spPr>
        <p:txBody>
          <a:bodyPr>
            <a:noAutofit/>
          </a:bodyPr>
          <a:lstStyle/>
          <a:p>
            <a:r>
              <a:rPr lang="en-GB" sz="2400" b="1" dirty="0" smtClean="0"/>
              <a:t>Footnote re s.663</a:t>
            </a:r>
            <a:endParaRPr lang="en-GB" sz="2400" b="1" dirty="0"/>
          </a:p>
        </p:txBody>
      </p:sp>
      <p:sp>
        <p:nvSpPr>
          <p:cNvPr id="3" name="Content Placeholder 2"/>
          <p:cNvSpPr>
            <a:spLocks noGrp="1"/>
          </p:cNvSpPr>
          <p:nvPr>
            <p:ph idx="1"/>
          </p:nvPr>
        </p:nvSpPr>
        <p:spPr>
          <a:xfrm>
            <a:off x="682581" y="901520"/>
            <a:ext cx="10671220" cy="5679583"/>
          </a:xfrm>
        </p:spPr>
        <p:txBody>
          <a:bodyPr>
            <a:normAutofit fontScale="77500" lnSpcReduction="20000"/>
          </a:bodyPr>
          <a:lstStyle/>
          <a:p>
            <a:pPr marL="0" marR="0" indent="0">
              <a:lnSpc>
                <a:spcPct val="120000"/>
              </a:lnSpc>
              <a:spcBef>
                <a:spcPts val="0"/>
              </a:spcBef>
              <a:spcAft>
                <a:spcPts val="0"/>
              </a:spcAft>
              <a:buNone/>
            </a:pPr>
            <a:r>
              <a:rPr lang="en-GB" sz="3200" b="1" dirty="0">
                <a:ea typeface="Calibri" panose="020F0502020204030204" pitchFamily="34" charset="0"/>
              </a:rPr>
              <a:t>Proof readers pull an </a:t>
            </a:r>
            <a:r>
              <a:rPr lang="en-GB" sz="3200" b="1" dirty="0" smtClean="0">
                <a:ea typeface="Calibri" panose="020F0502020204030204" pitchFamily="34" charset="0"/>
              </a:rPr>
              <a:t>all-nighter.</a:t>
            </a:r>
            <a:endParaRPr lang="en-GB" sz="3200" b="1" dirty="0">
              <a:ea typeface="Calibri" panose="020F0502020204030204" pitchFamily="34" charset="0"/>
            </a:endParaRPr>
          </a:p>
          <a:p>
            <a:pPr marL="0" marR="0" indent="0">
              <a:lnSpc>
                <a:spcPct val="120000"/>
              </a:lnSpc>
              <a:spcBef>
                <a:spcPts val="0"/>
              </a:spcBef>
              <a:spcAft>
                <a:spcPts val="0"/>
              </a:spcAft>
              <a:buNone/>
            </a:pPr>
            <a:r>
              <a:rPr lang="en-GB" sz="3200" b="1" dirty="0">
                <a:ea typeface="Calibri" panose="020F0502020204030204" pitchFamily="34" charset="0"/>
              </a:rPr>
              <a:t> </a:t>
            </a:r>
          </a:p>
          <a:p>
            <a:pPr marL="0" marR="0" indent="0">
              <a:lnSpc>
                <a:spcPct val="120000"/>
              </a:lnSpc>
              <a:spcBef>
                <a:spcPts val="0"/>
              </a:spcBef>
              <a:spcAft>
                <a:spcPts val="600"/>
              </a:spcAft>
              <a:buNone/>
            </a:pPr>
            <a:r>
              <a:rPr lang="en-GB" sz="3200" b="1" u="sng" dirty="0" smtClean="0">
                <a:ea typeface="Calibri" panose="020F0502020204030204" pitchFamily="34" charset="0"/>
              </a:rPr>
              <a:t>s.663(3</a:t>
            </a:r>
            <a:r>
              <a:rPr lang="en-GB" sz="3200" b="1" u="sng" dirty="0">
                <a:ea typeface="Calibri" panose="020F0502020204030204" pitchFamily="34" charset="0"/>
              </a:rPr>
              <a:t>)(4)and(5)</a:t>
            </a:r>
            <a:endParaRPr lang="en-GB" sz="3200" b="1" dirty="0">
              <a:ea typeface="Calibri" panose="020F0502020204030204" pitchFamily="34" charset="0"/>
            </a:endParaRPr>
          </a:p>
          <a:p>
            <a:pPr marL="0" marR="0" indent="0" algn="just">
              <a:lnSpc>
                <a:spcPct val="120000"/>
              </a:lnSpc>
              <a:spcBef>
                <a:spcPts val="0"/>
              </a:spcBef>
              <a:spcAft>
                <a:spcPts val="500"/>
              </a:spcAft>
              <a:buNone/>
            </a:pPr>
            <a:r>
              <a:rPr lang="en-GB" b="1" dirty="0" smtClean="0">
                <a:solidFill>
                  <a:srgbClr val="000000"/>
                </a:solidFill>
                <a:ea typeface="Calibri" panose="020F0502020204030204" pitchFamily="34" charset="0"/>
              </a:rPr>
              <a:t>(</a:t>
            </a:r>
            <a:r>
              <a:rPr lang="en-GB" b="1" dirty="0">
                <a:solidFill>
                  <a:srgbClr val="000000"/>
                </a:solidFill>
                <a:ea typeface="Calibri" panose="020F0502020204030204" pitchFamily="34" charset="0"/>
              </a:rPr>
              <a:t>3) A person who is named in a disclosure document as— </a:t>
            </a:r>
            <a:endParaRPr lang="en-GB" sz="3200" b="1" dirty="0">
              <a:ea typeface="Calibri" panose="020F0502020204030204" pitchFamily="34" charset="0"/>
            </a:endParaRPr>
          </a:p>
          <a:p>
            <a:pPr marL="469900" marR="0" indent="0" algn="just">
              <a:lnSpc>
                <a:spcPct val="120000"/>
              </a:lnSpc>
              <a:spcBef>
                <a:spcPts val="0"/>
              </a:spcBef>
              <a:spcAft>
                <a:spcPts val="500"/>
              </a:spcAft>
              <a:buNone/>
            </a:pPr>
            <a:r>
              <a:rPr lang="en-GB" b="1" i="1" dirty="0">
                <a:solidFill>
                  <a:srgbClr val="000000"/>
                </a:solidFill>
                <a:ea typeface="Calibri" panose="020F0502020204030204" pitchFamily="34" charset="0"/>
              </a:rPr>
              <a:t>(a) </a:t>
            </a:r>
            <a:r>
              <a:rPr lang="en-GB" b="1" dirty="0">
                <a:solidFill>
                  <a:srgbClr val="000000"/>
                </a:solidFill>
                <a:ea typeface="Calibri" panose="020F0502020204030204" pitchFamily="34" charset="0"/>
              </a:rPr>
              <a:t>being a proposed Director or underwriter; </a:t>
            </a:r>
            <a:endParaRPr lang="en-GB" sz="3200" b="1" dirty="0">
              <a:ea typeface="Calibri" panose="020F0502020204030204" pitchFamily="34" charset="0"/>
            </a:endParaRPr>
          </a:p>
          <a:p>
            <a:pPr marL="469900" marR="0" indent="0" algn="just">
              <a:lnSpc>
                <a:spcPct val="120000"/>
              </a:lnSpc>
              <a:spcBef>
                <a:spcPts val="0"/>
              </a:spcBef>
              <a:spcAft>
                <a:spcPts val="500"/>
              </a:spcAft>
              <a:buNone/>
            </a:pPr>
            <a:r>
              <a:rPr lang="en-GB" b="1" i="1" dirty="0">
                <a:solidFill>
                  <a:srgbClr val="000000"/>
                </a:solidFill>
                <a:ea typeface="Calibri" panose="020F0502020204030204" pitchFamily="34" charset="0"/>
              </a:rPr>
              <a:t>(b) </a:t>
            </a:r>
            <a:r>
              <a:rPr lang="en-GB" b="1" dirty="0">
                <a:solidFill>
                  <a:srgbClr val="000000"/>
                </a:solidFill>
                <a:ea typeface="Calibri" panose="020F0502020204030204" pitchFamily="34" charset="0"/>
              </a:rPr>
              <a:t>making a statement included in the document; or </a:t>
            </a:r>
            <a:endParaRPr lang="en-GB" sz="3200" b="1" dirty="0">
              <a:ea typeface="Calibri" panose="020F0502020204030204" pitchFamily="34" charset="0"/>
            </a:endParaRPr>
          </a:p>
          <a:p>
            <a:pPr marL="469900" marR="0" indent="0" algn="just">
              <a:lnSpc>
                <a:spcPct val="120000"/>
              </a:lnSpc>
              <a:spcBef>
                <a:spcPts val="0"/>
              </a:spcBef>
              <a:spcAft>
                <a:spcPts val="500"/>
              </a:spcAft>
              <a:buNone/>
            </a:pPr>
            <a:r>
              <a:rPr lang="en-GB" b="1" i="1" dirty="0">
                <a:solidFill>
                  <a:srgbClr val="000000"/>
                </a:solidFill>
                <a:ea typeface="Calibri" panose="020F0502020204030204" pitchFamily="34" charset="0"/>
              </a:rPr>
              <a:t>(c) </a:t>
            </a:r>
            <a:r>
              <a:rPr lang="en-GB" b="1" dirty="0">
                <a:solidFill>
                  <a:srgbClr val="000000"/>
                </a:solidFill>
                <a:ea typeface="Calibri" panose="020F0502020204030204" pitchFamily="34" charset="0"/>
              </a:rPr>
              <a:t>making a statement on the basis of which a statement is included in the document. </a:t>
            </a:r>
            <a:endParaRPr lang="en-GB" sz="3200" b="1" dirty="0">
              <a:ea typeface="Calibri" panose="020F0502020204030204" pitchFamily="34" charset="0"/>
            </a:endParaRPr>
          </a:p>
          <a:p>
            <a:pPr marL="0" marR="0" indent="0" algn="just">
              <a:lnSpc>
                <a:spcPct val="120000"/>
              </a:lnSpc>
              <a:spcBef>
                <a:spcPts val="0"/>
              </a:spcBef>
              <a:spcAft>
                <a:spcPts val="500"/>
              </a:spcAft>
              <a:buNone/>
            </a:pPr>
            <a:r>
              <a:rPr lang="en-GB" b="1" dirty="0" smtClean="0">
                <a:solidFill>
                  <a:srgbClr val="000000"/>
                </a:solidFill>
                <a:ea typeface="Calibri" panose="020F0502020204030204" pitchFamily="34" charset="0"/>
              </a:rPr>
              <a:t>(</a:t>
            </a:r>
            <a:r>
              <a:rPr lang="en-GB" b="1" dirty="0">
                <a:solidFill>
                  <a:srgbClr val="000000"/>
                </a:solidFill>
                <a:ea typeface="Calibri" panose="020F0502020204030204" pitchFamily="34" charset="0"/>
              </a:rPr>
              <a:t>4) does not commit an offence against section 660, and is not liable under section 661 for a contravention of section 660, because of a misleading or deceptive statement in, or an omission from, a Disclosure Document if the person proves that they publicly withdrew their consent to being named in the document in that way. </a:t>
            </a:r>
            <a:endParaRPr lang="en-GB" sz="3200" b="1" dirty="0">
              <a:ea typeface="Calibri" panose="020F0502020204030204" pitchFamily="34" charset="0"/>
            </a:endParaRPr>
          </a:p>
          <a:p>
            <a:pPr marL="0" marR="0" indent="0">
              <a:lnSpc>
                <a:spcPct val="120000"/>
              </a:lnSpc>
              <a:spcBef>
                <a:spcPts val="0"/>
              </a:spcBef>
              <a:spcAft>
                <a:spcPts val="0"/>
              </a:spcAft>
              <a:buNone/>
            </a:pPr>
            <a:r>
              <a:rPr lang="en-GB" b="1" dirty="0" smtClean="0">
                <a:solidFill>
                  <a:srgbClr val="000000"/>
                </a:solidFill>
                <a:ea typeface="Calibri" panose="020F0502020204030204" pitchFamily="34" charset="0"/>
              </a:rPr>
              <a:t> (</a:t>
            </a:r>
            <a:r>
              <a:rPr lang="en-GB" b="1" dirty="0">
                <a:solidFill>
                  <a:srgbClr val="000000"/>
                </a:solidFill>
                <a:ea typeface="Calibri" panose="020F0502020204030204" pitchFamily="34" charset="0"/>
              </a:rPr>
              <a:t>5) A person does not commit an offence against section 660, and is not liable under section 661 for a contravention of section 660, because of a new circumstance that has arisen since the Disclosure Document was Lodged if the person proves that they were not aware of the matter.</a:t>
            </a:r>
            <a:endParaRPr lang="en-GB" sz="3200" b="1" dirty="0">
              <a:effectLst/>
              <a:ea typeface="Calibri" panose="020F0502020204030204" pitchFamily="34" charset="0"/>
            </a:endParaRPr>
          </a:p>
        </p:txBody>
      </p:sp>
      <p:sp>
        <p:nvSpPr>
          <p:cNvPr id="4" name="Slide Number Placeholder 3"/>
          <p:cNvSpPr>
            <a:spLocks noGrp="1"/>
          </p:cNvSpPr>
          <p:nvPr>
            <p:ph type="sldNum" sz="quarter" idx="12"/>
          </p:nvPr>
        </p:nvSpPr>
        <p:spPr/>
        <p:txBody>
          <a:bodyPr/>
          <a:lstStyle/>
          <a:p>
            <a:fld id="{79460653-8FD6-4BCA-A537-690D0EF2C7EC}" type="slidenum">
              <a:rPr lang="en-GB" smtClean="0"/>
              <a:pPr/>
              <a:t>44</a:t>
            </a:fld>
            <a:endParaRPr lang="en-GB"/>
          </a:p>
        </p:txBody>
      </p:sp>
    </p:spTree>
    <p:extLst>
      <p:ext uri="{BB962C8B-B14F-4D97-AF65-F5344CB8AC3E}">
        <p14:creationId xmlns="" xmlns:p14="http://schemas.microsoft.com/office/powerpoint/2010/main" val="23303322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b="1"/>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79460653-8FD6-4BCA-A537-690D0EF2C7EC}" type="slidenum">
              <a:rPr lang="en-GB" smtClean="0"/>
              <a:pPr/>
              <a:t>45</a:t>
            </a:fld>
            <a:endParaRPr lang="en-GB"/>
          </a:p>
        </p:txBody>
      </p:sp>
    </p:spTree>
    <p:extLst>
      <p:ext uri="{BB962C8B-B14F-4D97-AF65-F5344CB8AC3E}">
        <p14:creationId xmlns="" xmlns:p14="http://schemas.microsoft.com/office/powerpoint/2010/main" val="37237754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not my mandate</a:t>
            </a:r>
            <a:endParaRPr lang="en-GB" b="1" dirty="0"/>
          </a:p>
        </p:txBody>
      </p:sp>
      <p:sp>
        <p:nvSpPr>
          <p:cNvPr id="3" name="Content Placeholder 2"/>
          <p:cNvSpPr>
            <a:spLocks noGrp="1"/>
          </p:cNvSpPr>
          <p:nvPr>
            <p:ph idx="1"/>
          </p:nvPr>
        </p:nvSpPr>
        <p:spPr/>
        <p:txBody>
          <a:bodyPr/>
          <a:lstStyle/>
          <a:p>
            <a:pPr marL="0" indent="0">
              <a:buNone/>
            </a:pPr>
            <a:r>
              <a:rPr lang="en-GB" b="1" dirty="0" smtClean="0"/>
              <a:t>It’s not my mandate to look at Schedule 2.</a:t>
            </a:r>
          </a:p>
          <a:p>
            <a:pPr marL="0" indent="0">
              <a:buNone/>
            </a:pPr>
            <a:r>
              <a:rPr lang="en-GB" b="1" dirty="0" smtClean="0"/>
              <a:t>Notwithstanding, here are some gratuitous comments.</a:t>
            </a:r>
          </a:p>
          <a:p>
            <a:pPr marL="0" indent="0">
              <a:buNone/>
            </a:pPr>
            <a:endParaRPr lang="en-GB" b="1" dirty="0"/>
          </a:p>
          <a:p>
            <a:pPr marL="0" indent="0">
              <a:buNone/>
            </a:pPr>
            <a:r>
              <a:rPr lang="en-GB" b="1" dirty="0" smtClean="0"/>
              <a:t>Schedule 2 provides a standard form set of articles that promoters may use if they choose when forming a company (see s.21(2)).</a:t>
            </a: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46</a:t>
            </a:fld>
            <a:endParaRPr lang="en-GB"/>
          </a:p>
        </p:txBody>
      </p:sp>
    </p:spTree>
    <p:extLst>
      <p:ext uri="{BB962C8B-B14F-4D97-AF65-F5344CB8AC3E}">
        <p14:creationId xmlns="" xmlns:p14="http://schemas.microsoft.com/office/powerpoint/2010/main" val="38280723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6" y="180305"/>
            <a:ext cx="11758412" cy="1081825"/>
          </a:xfrm>
        </p:spPr>
        <p:txBody>
          <a:bodyPr>
            <a:normAutofit/>
          </a:bodyPr>
          <a:lstStyle/>
          <a:p>
            <a:pPr algn="ctr"/>
            <a:r>
              <a:rPr lang="en-GB" sz="4000" b="1" dirty="0" smtClean="0"/>
              <a:t>5 reasons not to use </a:t>
            </a:r>
            <a:r>
              <a:rPr lang="en-GB" sz="4000" b="1" dirty="0" err="1" smtClean="0"/>
              <a:t>Sch</a:t>
            </a:r>
            <a:r>
              <a:rPr lang="en-GB" sz="4000" b="1" dirty="0" smtClean="0"/>
              <a:t> 2 when forming a co</a:t>
            </a:r>
            <a:endParaRPr lang="en-GB" sz="4000" b="1" dirty="0"/>
          </a:p>
        </p:txBody>
      </p:sp>
      <p:sp>
        <p:nvSpPr>
          <p:cNvPr id="3" name="Content Placeholder 2"/>
          <p:cNvSpPr>
            <a:spLocks noGrp="1"/>
          </p:cNvSpPr>
          <p:nvPr>
            <p:ph idx="1"/>
          </p:nvPr>
        </p:nvSpPr>
        <p:spPr>
          <a:xfrm>
            <a:off x="669701" y="1262130"/>
            <a:ext cx="10818254" cy="5094220"/>
          </a:xfrm>
        </p:spPr>
        <p:txBody>
          <a:bodyPr>
            <a:normAutofit fontScale="77500" lnSpcReduction="20000"/>
          </a:bodyPr>
          <a:lstStyle/>
          <a:p>
            <a:pPr marL="0" indent="0">
              <a:lnSpc>
                <a:spcPct val="120000"/>
              </a:lnSpc>
              <a:spcBef>
                <a:spcPts val="0"/>
              </a:spcBef>
              <a:buNone/>
            </a:pPr>
            <a:r>
              <a:rPr lang="en-US" b="1" dirty="0"/>
              <a:t>Reason </a:t>
            </a:r>
            <a:r>
              <a:rPr lang="en-US" b="1" dirty="0" smtClean="0"/>
              <a:t>No. </a:t>
            </a:r>
            <a:r>
              <a:rPr lang="en-US" b="1" dirty="0"/>
              <a:t>1: </a:t>
            </a:r>
            <a:r>
              <a:rPr lang="en-US" b="1" dirty="0" err="1"/>
              <a:t>RRRepetition</a:t>
            </a:r>
            <a:endParaRPr lang="en-US" b="1" dirty="0"/>
          </a:p>
          <a:p>
            <a:pPr marL="0" indent="0">
              <a:lnSpc>
                <a:spcPct val="120000"/>
              </a:lnSpc>
              <a:spcBef>
                <a:spcPts val="0"/>
              </a:spcBef>
              <a:buNone/>
            </a:pPr>
            <a:endParaRPr lang="en-US" b="1" dirty="0"/>
          </a:p>
          <a:p>
            <a:pPr marL="0" indent="0">
              <a:lnSpc>
                <a:spcPct val="120000"/>
              </a:lnSpc>
              <a:spcBef>
                <a:spcPts val="0"/>
              </a:spcBef>
              <a:buNone/>
            </a:pPr>
            <a:r>
              <a:rPr lang="en-US" b="1" u="sng" dirty="0"/>
              <a:t>Cf articles 3 and 21</a:t>
            </a:r>
          </a:p>
          <a:p>
            <a:pPr marL="0" indent="0">
              <a:lnSpc>
                <a:spcPct val="120000"/>
              </a:lnSpc>
              <a:spcBef>
                <a:spcPts val="0"/>
              </a:spcBef>
              <a:buNone/>
            </a:pPr>
            <a:r>
              <a:rPr lang="en-US" b="1" dirty="0"/>
              <a:t>Article 3</a:t>
            </a:r>
          </a:p>
          <a:p>
            <a:pPr marL="0" indent="0">
              <a:lnSpc>
                <a:spcPct val="120000"/>
              </a:lnSpc>
              <a:spcBef>
                <a:spcPts val="0"/>
              </a:spcBef>
              <a:buNone/>
            </a:pPr>
            <a:r>
              <a:rPr lang="en-US" b="1" dirty="0"/>
              <a:t>(1) The business of a Company is to be managed by or under the direction of the Directors.</a:t>
            </a:r>
          </a:p>
          <a:p>
            <a:pPr marL="0" indent="0">
              <a:lnSpc>
                <a:spcPct val="120000"/>
              </a:lnSpc>
              <a:spcBef>
                <a:spcPts val="0"/>
              </a:spcBef>
              <a:buNone/>
            </a:pPr>
            <a:r>
              <a:rPr lang="en-US" b="1" dirty="0"/>
              <a:t>(2) The Directors may exercise all the powers of the Company except any powers that this Act or the Company’s Articles of Association require the Company to exercise in General Meeting.</a:t>
            </a:r>
          </a:p>
          <a:p>
            <a:pPr marL="0" indent="0">
              <a:lnSpc>
                <a:spcPct val="120000"/>
              </a:lnSpc>
              <a:spcBef>
                <a:spcPts val="0"/>
              </a:spcBef>
              <a:buNone/>
            </a:pPr>
            <a:endParaRPr lang="en-US" b="1" dirty="0"/>
          </a:p>
          <a:p>
            <a:pPr marL="0" indent="0">
              <a:lnSpc>
                <a:spcPct val="120000"/>
              </a:lnSpc>
              <a:spcBef>
                <a:spcPts val="0"/>
              </a:spcBef>
              <a:buNone/>
            </a:pPr>
            <a:r>
              <a:rPr lang="en-US" b="1" dirty="0"/>
              <a:t>Article 21</a:t>
            </a:r>
          </a:p>
          <a:p>
            <a:pPr marL="0" indent="0">
              <a:lnSpc>
                <a:spcPct val="120000"/>
              </a:lnSpc>
              <a:spcBef>
                <a:spcPts val="0"/>
              </a:spcBef>
              <a:buNone/>
            </a:pPr>
            <a:r>
              <a:rPr lang="en-US" b="1" dirty="0"/>
              <a:t>(1) The business of the Company is managed by the Directors who may exercise all powers of the Company that this Articles of Association or the Companies Act do not require to be exercised by the Company in General Meeting.</a:t>
            </a:r>
          </a:p>
          <a:p>
            <a:pPr marL="0" indent="0">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47</a:t>
            </a:fld>
            <a:endParaRPr lang="en-GB"/>
          </a:p>
        </p:txBody>
      </p:sp>
    </p:spTree>
    <p:extLst>
      <p:ext uri="{BB962C8B-B14F-4D97-AF65-F5344CB8AC3E}">
        <p14:creationId xmlns="" xmlns:p14="http://schemas.microsoft.com/office/powerpoint/2010/main" val="18196860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28789"/>
            <a:ext cx="11822806" cy="579549"/>
          </a:xfrm>
        </p:spPr>
        <p:txBody>
          <a:bodyPr>
            <a:normAutofit/>
          </a:bodyPr>
          <a:lstStyle/>
          <a:p>
            <a:pPr algn="r"/>
            <a:r>
              <a:rPr lang="en-US" sz="2000" b="1" dirty="0">
                <a:latin typeface="+mn-lt"/>
              </a:rPr>
              <a:t>5 reasons not to use </a:t>
            </a:r>
            <a:r>
              <a:rPr lang="en-US" sz="2000" b="1" dirty="0" err="1">
                <a:latin typeface="+mn-lt"/>
              </a:rPr>
              <a:t>Sch</a:t>
            </a:r>
            <a:r>
              <a:rPr lang="en-US" sz="2000" b="1" dirty="0">
                <a:latin typeface="+mn-lt"/>
              </a:rPr>
              <a:t> 2 when forming a co</a:t>
            </a:r>
            <a:endParaRPr lang="en-GB" sz="2000" b="1" dirty="0">
              <a:latin typeface="+mn-lt"/>
            </a:endParaRPr>
          </a:p>
        </p:txBody>
      </p:sp>
      <p:sp>
        <p:nvSpPr>
          <p:cNvPr id="3" name="Content Placeholder 2"/>
          <p:cNvSpPr>
            <a:spLocks noGrp="1"/>
          </p:cNvSpPr>
          <p:nvPr>
            <p:ph idx="1"/>
          </p:nvPr>
        </p:nvSpPr>
        <p:spPr>
          <a:xfrm>
            <a:off x="759854" y="931438"/>
            <a:ext cx="10593946" cy="5370490"/>
          </a:xfrm>
        </p:spPr>
        <p:txBody>
          <a:bodyPr>
            <a:normAutofit/>
          </a:bodyPr>
          <a:lstStyle/>
          <a:p>
            <a:pPr marL="0" indent="0">
              <a:lnSpc>
                <a:spcPct val="100000"/>
              </a:lnSpc>
              <a:spcBef>
                <a:spcPts val="0"/>
              </a:spcBef>
              <a:spcAft>
                <a:spcPts val="1800"/>
              </a:spcAft>
              <a:buNone/>
            </a:pPr>
            <a:r>
              <a:rPr lang="en-GB" sz="2000" b="1" dirty="0" smtClean="0"/>
              <a:t>Reason No. 1 </a:t>
            </a:r>
            <a:r>
              <a:rPr lang="en-GB" sz="2000" b="1" dirty="0" err="1" smtClean="0"/>
              <a:t>cont</a:t>
            </a:r>
            <a:endParaRPr lang="en-GB" sz="2000" b="1" dirty="0" smtClean="0"/>
          </a:p>
          <a:p>
            <a:pPr marL="0" indent="0">
              <a:lnSpc>
                <a:spcPct val="100000"/>
              </a:lnSpc>
              <a:spcBef>
                <a:spcPts val="0"/>
              </a:spcBef>
              <a:buNone/>
            </a:pPr>
            <a:r>
              <a:rPr lang="en-US" sz="2000" b="1" u="sng" dirty="0"/>
              <a:t>Cf. articles 60(4) and 62(1)</a:t>
            </a:r>
          </a:p>
          <a:p>
            <a:pPr marL="0" indent="0">
              <a:lnSpc>
                <a:spcPct val="100000"/>
              </a:lnSpc>
              <a:spcBef>
                <a:spcPts val="0"/>
              </a:spcBef>
              <a:buNone/>
            </a:pPr>
            <a:r>
              <a:rPr lang="en-US" sz="2000" b="1" dirty="0"/>
              <a:t>Article 60(4)</a:t>
            </a:r>
          </a:p>
          <a:p>
            <a:pPr marL="0" indent="0">
              <a:lnSpc>
                <a:spcPct val="100000"/>
              </a:lnSpc>
              <a:spcBef>
                <a:spcPts val="0"/>
              </a:spcBef>
              <a:buNone/>
            </a:pPr>
            <a:r>
              <a:rPr lang="en-US" sz="2000" b="1" dirty="0"/>
              <a:t>(4) A transferor of Shares remains the holder of the Shares transferred until the transfer is registered and the name of the transferee is entered in the Register in respect of the Shares.</a:t>
            </a:r>
          </a:p>
          <a:p>
            <a:pPr marL="0" indent="0">
              <a:lnSpc>
                <a:spcPct val="100000"/>
              </a:lnSpc>
              <a:spcBef>
                <a:spcPts val="0"/>
              </a:spcBef>
              <a:buNone/>
            </a:pPr>
            <a:endParaRPr lang="en-US" sz="2000" b="1" dirty="0"/>
          </a:p>
          <a:p>
            <a:pPr marL="0" indent="0">
              <a:lnSpc>
                <a:spcPct val="100000"/>
              </a:lnSpc>
              <a:spcBef>
                <a:spcPts val="0"/>
              </a:spcBef>
              <a:buNone/>
            </a:pPr>
            <a:r>
              <a:rPr lang="en-US" sz="2000" b="1" dirty="0"/>
              <a:t>Article 62(1)</a:t>
            </a:r>
          </a:p>
          <a:p>
            <a:pPr marL="0" indent="0">
              <a:lnSpc>
                <a:spcPct val="100000"/>
              </a:lnSpc>
              <a:spcBef>
                <a:spcPts val="0"/>
              </a:spcBef>
              <a:buNone/>
            </a:pPr>
            <a:r>
              <a:rPr lang="en-US" sz="2000" b="1" dirty="0"/>
              <a:t>(1) A person transferring Shares remains the holder of the Shares until the transfer is registered and the name of the person to whom they are being transferred is entered in the register of members in respect of the Shares.</a:t>
            </a:r>
          </a:p>
          <a:p>
            <a:pPr marL="0" indent="0">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solidFill>
                  <a:prstClr val="black">
                    <a:tint val="75000"/>
                  </a:prstClr>
                </a:solidFill>
              </a:rPr>
              <a:pPr/>
              <a:t>48</a:t>
            </a:fld>
            <a:endParaRPr lang="en-GB">
              <a:solidFill>
                <a:prstClr val="black">
                  <a:tint val="75000"/>
                </a:prstClr>
              </a:solidFill>
            </a:endParaRPr>
          </a:p>
        </p:txBody>
      </p:sp>
    </p:spTree>
    <p:extLst>
      <p:ext uri="{BB962C8B-B14F-4D97-AF65-F5344CB8AC3E}">
        <p14:creationId xmlns="" xmlns:p14="http://schemas.microsoft.com/office/powerpoint/2010/main" val="8577164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28789"/>
            <a:ext cx="11822806" cy="579549"/>
          </a:xfrm>
        </p:spPr>
        <p:txBody>
          <a:bodyPr>
            <a:normAutofit/>
          </a:bodyPr>
          <a:lstStyle/>
          <a:p>
            <a:pPr algn="r"/>
            <a:r>
              <a:rPr lang="en-US" sz="2000" b="1" dirty="0">
                <a:latin typeface="+mn-lt"/>
              </a:rPr>
              <a:t>5 reasons not to use </a:t>
            </a:r>
            <a:r>
              <a:rPr lang="en-US" sz="2000" b="1" dirty="0" err="1">
                <a:latin typeface="+mn-lt"/>
              </a:rPr>
              <a:t>Sch</a:t>
            </a:r>
            <a:r>
              <a:rPr lang="en-US" sz="2000" b="1" dirty="0">
                <a:latin typeface="+mn-lt"/>
              </a:rPr>
              <a:t> 2 when forming a co</a:t>
            </a:r>
            <a:endParaRPr lang="en-GB" sz="2000" b="1" dirty="0">
              <a:latin typeface="+mn-lt"/>
            </a:endParaRPr>
          </a:p>
        </p:txBody>
      </p:sp>
      <p:sp>
        <p:nvSpPr>
          <p:cNvPr id="3" name="Content Placeholder 2"/>
          <p:cNvSpPr>
            <a:spLocks noGrp="1"/>
          </p:cNvSpPr>
          <p:nvPr>
            <p:ph idx="1"/>
          </p:nvPr>
        </p:nvSpPr>
        <p:spPr>
          <a:xfrm>
            <a:off x="759854" y="931437"/>
            <a:ext cx="10593946" cy="5572393"/>
          </a:xfrm>
        </p:spPr>
        <p:txBody>
          <a:bodyPr>
            <a:normAutofit fontScale="70000" lnSpcReduction="20000"/>
          </a:bodyPr>
          <a:lstStyle/>
          <a:p>
            <a:pPr marL="0" indent="0">
              <a:lnSpc>
                <a:spcPct val="120000"/>
              </a:lnSpc>
              <a:spcBef>
                <a:spcPts val="0"/>
              </a:spcBef>
              <a:spcAft>
                <a:spcPts val="1800"/>
              </a:spcAft>
              <a:buNone/>
            </a:pPr>
            <a:r>
              <a:rPr lang="en-GB" b="1" dirty="0" smtClean="0"/>
              <a:t>Reason No. 1 </a:t>
            </a:r>
            <a:r>
              <a:rPr lang="en-GB" b="1" dirty="0" err="1" smtClean="0"/>
              <a:t>cont</a:t>
            </a:r>
            <a:endParaRPr lang="en-GB" b="1" dirty="0" smtClean="0"/>
          </a:p>
          <a:p>
            <a:pPr marL="0" indent="0">
              <a:lnSpc>
                <a:spcPct val="120000"/>
              </a:lnSpc>
              <a:spcBef>
                <a:spcPts val="0"/>
              </a:spcBef>
              <a:buNone/>
            </a:pPr>
            <a:r>
              <a:rPr lang="en-US" b="1" u="sng" dirty="0"/>
              <a:t>Cf. articles </a:t>
            </a:r>
            <a:r>
              <a:rPr lang="en-US" b="1" u="sng" dirty="0" smtClean="0"/>
              <a:t>61(1) </a:t>
            </a:r>
            <a:r>
              <a:rPr lang="en-US" b="1" u="sng" dirty="0"/>
              <a:t>and </a:t>
            </a:r>
            <a:r>
              <a:rPr lang="en-US" b="1" u="sng" dirty="0" smtClean="0"/>
              <a:t>62(2)</a:t>
            </a:r>
            <a:endParaRPr lang="en-US" b="1" u="sng" dirty="0"/>
          </a:p>
          <a:p>
            <a:pPr marL="0" indent="0">
              <a:lnSpc>
                <a:spcPct val="120000"/>
              </a:lnSpc>
              <a:spcBef>
                <a:spcPts val="0"/>
              </a:spcBef>
              <a:buNone/>
            </a:pPr>
            <a:r>
              <a:rPr lang="en-US" b="1" dirty="0"/>
              <a:t>Article </a:t>
            </a:r>
            <a:r>
              <a:rPr lang="en-US" b="1" dirty="0" smtClean="0"/>
              <a:t>61(1)</a:t>
            </a:r>
            <a:endParaRPr lang="en-US" b="1" dirty="0"/>
          </a:p>
          <a:p>
            <a:pPr marL="0" indent="0">
              <a:lnSpc>
                <a:spcPct val="120000"/>
              </a:lnSpc>
              <a:spcBef>
                <a:spcPts val="0"/>
              </a:spcBef>
              <a:buNone/>
            </a:pPr>
            <a:r>
              <a:rPr lang="en-US" b="1" dirty="0"/>
              <a:t>(1) Subject to clause 63, the Directors are not required to register a transfer of Shares unless —</a:t>
            </a:r>
          </a:p>
          <a:p>
            <a:pPr marL="0" indent="0">
              <a:lnSpc>
                <a:spcPct val="120000"/>
              </a:lnSpc>
              <a:spcBef>
                <a:spcPts val="0"/>
              </a:spcBef>
              <a:buNone/>
            </a:pPr>
            <a:r>
              <a:rPr lang="en-US" b="1" dirty="0"/>
              <a:t>(a) the transfer is left at the Company’s Registered Office;</a:t>
            </a:r>
          </a:p>
          <a:p>
            <a:pPr marL="0" indent="0">
              <a:lnSpc>
                <a:spcPct val="120000"/>
              </a:lnSpc>
              <a:spcBef>
                <a:spcPts val="0"/>
              </a:spcBef>
              <a:buNone/>
            </a:pPr>
            <a:r>
              <a:rPr lang="en-US" b="1" dirty="0"/>
              <a:t>(b) the transfer is accompanied by a certificate for the Shares dealt with in the transfer, unless the Directors waive production of the certificate on receiving satisfactory evidence of the loss or destruction of the certificate; and</a:t>
            </a:r>
          </a:p>
          <a:p>
            <a:pPr marL="0" indent="0">
              <a:lnSpc>
                <a:spcPct val="120000"/>
              </a:lnSpc>
              <a:spcBef>
                <a:spcPts val="0"/>
              </a:spcBef>
              <a:buNone/>
            </a:pPr>
            <a:r>
              <a:rPr lang="en-US" b="1" dirty="0"/>
              <a:t>(c) the Directors have been provided with any further information they reasonably require to establish the right of the person transferring the Shares to make the transfer.</a:t>
            </a:r>
          </a:p>
          <a:p>
            <a:pPr marL="0" indent="0">
              <a:lnSpc>
                <a:spcPct val="120000"/>
              </a:lnSpc>
              <a:spcBef>
                <a:spcPts val="0"/>
              </a:spcBef>
              <a:buNone/>
            </a:pPr>
            <a:endParaRPr lang="en-US" b="1" dirty="0"/>
          </a:p>
          <a:p>
            <a:pPr marL="0" indent="0">
              <a:lnSpc>
                <a:spcPct val="120000"/>
              </a:lnSpc>
              <a:spcBef>
                <a:spcPts val="0"/>
              </a:spcBef>
              <a:buNone/>
            </a:pPr>
            <a:r>
              <a:rPr lang="en-US" b="1" dirty="0"/>
              <a:t>Article </a:t>
            </a:r>
            <a:r>
              <a:rPr lang="en-US" b="1" dirty="0" smtClean="0"/>
              <a:t>62(2)</a:t>
            </a:r>
            <a:endParaRPr lang="en-US" b="1" dirty="0"/>
          </a:p>
          <a:p>
            <a:pPr marL="0" indent="0">
              <a:lnSpc>
                <a:spcPct val="120000"/>
              </a:lnSpc>
              <a:spcBef>
                <a:spcPts val="0"/>
              </a:spcBef>
              <a:buNone/>
            </a:pPr>
            <a:r>
              <a:rPr lang="en-US" b="1" dirty="0"/>
              <a:t>(2) The Directors are not required to register a transfer of Shares in the Company unless —</a:t>
            </a:r>
          </a:p>
          <a:p>
            <a:pPr marL="0" indent="0">
              <a:lnSpc>
                <a:spcPct val="120000"/>
              </a:lnSpc>
              <a:spcBef>
                <a:spcPts val="0"/>
              </a:spcBef>
              <a:buNone/>
            </a:pPr>
            <a:r>
              <a:rPr lang="en-US" b="1" dirty="0"/>
              <a:t>(a) the transfer and any Share certificate have been Lodged at the Company’s Registered Office;</a:t>
            </a:r>
          </a:p>
          <a:p>
            <a:pPr marL="0" indent="0">
              <a:lnSpc>
                <a:spcPct val="120000"/>
              </a:lnSpc>
              <a:spcBef>
                <a:spcPts val="0"/>
              </a:spcBef>
              <a:buNone/>
            </a:pPr>
            <a:r>
              <a:rPr lang="en-US" b="1" dirty="0"/>
              <a:t>(b) any fee payable on registration of the transfer has been paid; and</a:t>
            </a:r>
          </a:p>
          <a:p>
            <a:pPr marL="0" indent="0">
              <a:lnSpc>
                <a:spcPct val="120000"/>
              </a:lnSpc>
              <a:spcBef>
                <a:spcPts val="0"/>
              </a:spcBef>
              <a:buNone/>
            </a:pPr>
            <a:r>
              <a:rPr lang="en-US" b="1" dirty="0"/>
              <a:t>(c) the Directors have been given any further information they reasonably require to establish the right of the person transferring the Shares to make the transfer.</a:t>
            </a:r>
          </a:p>
          <a:p>
            <a:pPr marL="0" indent="0">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49</a:t>
            </a:fld>
            <a:endParaRPr lang="en-GB"/>
          </a:p>
        </p:txBody>
      </p:sp>
    </p:spTree>
    <p:extLst>
      <p:ext uri="{BB962C8B-B14F-4D97-AF65-F5344CB8AC3E}">
        <p14:creationId xmlns="" xmlns:p14="http://schemas.microsoft.com/office/powerpoint/2010/main" val="2133414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599"/>
            <a:ext cx="11252200" cy="495301"/>
          </a:xfrm>
        </p:spPr>
        <p:txBody>
          <a:bodyPr>
            <a:normAutofit/>
          </a:bodyPr>
          <a:lstStyle/>
          <a:p>
            <a:pPr algn="r"/>
            <a:r>
              <a:rPr lang="en-GB" sz="2000" b="1" dirty="0" smtClean="0"/>
              <a:t>(new) provisions re shares </a:t>
            </a:r>
            <a:r>
              <a:rPr lang="en-GB" sz="2000" b="1" dirty="0" err="1" smtClean="0"/>
              <a:t>cont</a:t>
            </a:r>
            <a:endParaRPr lang="en-GB" sz="2000" b="1" dirty="0"/>
          </a:p>
        </p:txBody>
      </p:sp>
      <p:sp>
        <p:nvSpPr>
          <p:cNvPr id="3" name="Content Placeholder 2"/>
          <p:cNvSpPr>
            <a:spLocks noGrp="1"/>
          </p:cNvSpPr>
          <p:nvPr>
            <p:ph idx="1"/>
          </p:nvPr>
        </p:nvSpPr>
        <p:spPr>
          <a:xfrm>
            <a:off x="1418912" y="1063492"/>
            <a:ext cx="10090775" cy="5292858"/>
          </a:xfrm>
        </p:spPr>
        <p:txBody>
          <a:bodyPr/>
          <a:lstStyle/>
          <a:p>
            <a:pPr marL="0" indent="0">
              <a:lnSpc>
                <a:spcPct val="100000"/>
              </a:lnSpc>
              <a:spcBef>
                <a:spcPts val="0"/>
              </a:spcBef>
              <a:buNone/>
            </a:pPr>
            <a:r>
              <a:rPr lang="en-US" b="1" dirty="0" smtClean="0"/>
              <a:t>no par value → no </a:t>
            </a:r>
            <a:r>
              <a:rPr lang="en-US" b="1" dirty="0"/>
              <a:t>share premium account (s.196)</a:t>
            </a:r>
          </a:p>
          <a:p>
            <a:pPr marL="0" indent="0">
              <a:lnSpc>
                <a:spcPct val="100000"/>
              </a:lnSpc>
              <a:spcBef>
                <a:spcPts val="0"/>
              </a:spcBef>
              <a:buNone/>
            </a:pPr>
            <a:r>
              <a:rPr lang="en-US" b="1" dirty="0" smtClean="0"/>
              <a:t>no par value → no </a:t>
            </a:r>
            <a:r>
              <a:rPr lang="en-US" b="1" dirty="0"/>
              <a:t>stock (s.195</a:t>
            </a:r>
            <a:r>
              <a:rPr lang="en-US" b="1" dirty="0" smtClean="0"/>
              <a:t>)</a:t>
            </a:r>
          </a:p>
          <a:p>
            <a:pPr marL="0" indent="0">
              <a:lnSpc>
                <a:spcPct val="100000"/>
              </a:lnSpc>
              <a:spcBef>
                <a:spcPts val="0"/>
              </a:spcBef>
              <a:buNone/>
            </a:pPr>
            <a:endParaRPr lang="en-US" b="1" dirty="0"/>
          </a:p>
          <a:p>
            <a:pPr marL="0" indent="0">
              <a:lnSpc>
                <a:spcPct val="100000"/>
              </a:lnSpc>
              <a:spcBef>
                <a:spcPts val="0"/>
              </a:spcBef>
              <a:buNone/>
            </a:pPr>
            <a:r>
              <a:rPr lang="en-US" b="1" dirty="0"/>
              <a:t>no bearer shares (share warrant) (s.195)</a:t>
            </a:r>
          </a:p>
          <a:p>
            <a:pPr marL="0" indent="0">
              <a:lnSpc>
                <a:spcPct val="100000"/>
              </a:lnSpc>
              <a:spcBef>
                <a:spcPts val="0"/>
              </a:spcBef>
              <a:buNone/>
            </a:pPr>
            <a:endParaRPr lang="en-US" b="1" dirty="0" smtClean="0"/>
          </a:p>
          <a:p>
            <a:pPr marL="0" indent="0">
              <a:lnSpc>
                <a:spcPct val="100000"/>
              </a:lnSpc>
              <a:spcBef>
                <a:spcPts val="0"/>
              </a:spcBef>
              <a:buNone/>
            </a:pPr>
            <a:r>
              <a:rPr lang="en-US" b="1" dirty="0"/>
              <a:t>no capital redemption reserve fund (s.196)</a:t>
            </a:r>
          </a:p>
          <a:p>
            <a:pPr marL="0" indent="0">
              <a:lnSpc>
                <a:spcPct val="100000"/>
              </a:lnSpc>
              <a:spcBef>
                <a:spcPts val="0"/>
              </a:spcBef>
              <a:buNone/>
            </a:pPr>
            <a:r>
              <a:rPr lang="en-US" b="1" dirty="0"/>
              <a:t>(redemption of redeemable </a:t>
            </a:r>
            <a:r>
              <a:rPr lang="en-US" b="1" dirty="0" err="1"/>
              <a:t>pref</a:t>
            </a:r>
            <a:r>
              <a:rPr lang="en-US" b="1" dirty="0"/>
              <a:t> shares s.203)</a:t>
            </a:r>
          </a:p>
          <a:p>
            <a:pPr marL="0" indent="0">
              <a:lnSpc>
                <a:spcPct val="100000"/>
              </a:lnSpc>
              <a:spcBef>
                <a:spcPts val="0"/>
              </a:spcBef>
              <a:buNone/>
            </a:pPr>
            <a:endParaRPr lang="en-US" b="1" dirty="0" smtClean="0"/>
          </a:p>
          <a:p>
            <a:pPr marL="0" indent="0">
              <a:lnSpc>
                <a:spcPct val="100000"/>
              </a:lnSpc>
              <a:spcBef>
                <a:spcPts val="0"/>
              </a:spcBef>
              <a:buNone/>
            </a:pPr>
            <a:r>
              <a:rPr lang="en-US" b="1" dirty="0"/>
              <a:t>terminology</a:t>
            </a:r>
          </a:p>
          <a:p>
            <a:pPr marL="0" indent="0">
              <a:lnSpc>
                <a:spcPct val="100000"/>
              </a:lnSpc>
              <a:spcBef>
                <a:spcPts val="0"/>
              </a:spcBef>
              <a:buNone/>
            </a:pPr>
            <a:r>
              <a:rPr lang="en-US" b="1" dirty="0" smtClean="0"/>
              <a:t>- share </a:t>
            </a:r>
            <a:r>
              <a:rPr lang="en-US" b="1" dirty="0"/>
              <a:t>capital</a:t>
            </a:r>
          </a:p>
          <a:p>
            <a:pPr marL="0" indent="0">
              <a:lnSpc>
                <a:spcPct val="100000"/>
              </a:lnSpc>
              <a:spcBef>
                <a:spcPts val="0"/>
              </a:spcBef>
              <a:buNone/>
            </a:pPr>
            <a:r>
              <a:rPr lang="en-US" b="1" dirty="0"/>
              <a:t>- issued capital</a:t>
            </a:r>
          </a:p>
          <a:p>
            <a:pPr marL="0" indent="0">
              <a:lnSpc>
                <a:spcPct val="100000"/>
              </a:lnSpc>
              <a:spcBef>
                <a:spcPts val="0"/>
              </a:spcBef>
              <a:buNone/>
            </a:pPr>
            <a:r>
              <a:rPr lang="en-US" b="1" dirty="0"/>
              <a:t>- paid up capital</a:t>
            </a:r>
          </a:p>
          <a:p>
            <a:pPr marL="0" indent="0">
              <a:lnSpc>
                <a:spcPct val="100000"/>
              </a:lnSpc>
              <a:spcBef>
                <a:spcPts val="0"/>
              </a:spcBef>
              <a:buNone/>
            </a:pPr>
            <a:endParaRPr lang="en-US" b="1" dirty="0"/>
          </a:p>
          <a:p>
            <a:pPr marL="0" indent="0">
              <a:lnSpc>
                <a:spcPct val="100000"/>
              </a:lnSpc>
              <a:spcBef>
                <a:spcPts val="0"/>
              </a:spcBef>
              <a:buNone/>
            </a:pPr>
            <a:endParaRPr lang="en-US" b="1" dirty="0" smtClean="0"/>
          </a:p>
          <a:p>
            <a:pPr marL="0" indent="0">
              <a:lnSpc>
                <a:spcPct val="100000"/>
              </a:lnSpc>
              <a:spcBef>
                <a:spcPts val="0"/>
              </a:spcBef>
              <a:buNone/>
            </a:pPr>
            <a:endParaRPr lang="en-US" b="1" dirty="0"/>
          </a:p>
          <a:p>
            <a:pPr marL="0" indent="0">
              <a:lnSpc>
                <a:spcPct val="100000"/>
              </a:lnSpc>
              <a:spcBef>
                <a:spcPts val="0"/>
              </a:spcBef>
              <a:buNone/>
            </a:pPr>
            <a:endParaRPr lang="en-US" b="1" dirty="0"/>
          </a:p>
          <a:p>
            <a:pPr marL="0" indent="0">
              <a:lnSpc>
                <a:spcPct val="100000"/>
              </a:lnSpc>
              <a:spcBef>
                <a:spcPts val="0"/>
              </a:spcBef>
              <a:buNone/>
            </a:pPr>
            <a:endParaRPr lang="en-US"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5</a:t>
            </a:fld>
            <a:endParaRPr lang="en-GB"/>
          </a:p>
        </p:txBody>
      </p:sp>
    </p:spTree>
    <p:extLst>
      <p:ext uri="{BB962C8B-B14F-4D97-AF65-F5344CB8AC3E}">
        <p14:creationId xmlns="" xmlns:p14="http://schemas.microsoft.com/office/powerpoint/2010/main" val="1368662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194" y="-11583"/>
            <a:ext cx="11822806" cy="579549"/>
          </a:xfrm>
        </p:spPr>
        <p:txBody>
          <a:bodyPr>
            <a:normAutofit/>
          </a:bodyPr>
          <a:lstStyle/>
          <a:p>
            <a:pPr algn="r"/>
            <a:r>
              <a:rPr lang="en-US" sz="2000" b="1" dirty="0">
                <a:latin typeface="+mn-lt"/>
              </a:rPr>
              <a:t>5 reasons not to use </a:t>
            </a:r>
            <a:r>
              <a:rPr lang="en-US" sz="2000" b="1" dirty="0" err="1">
                <a:latin typeface="+mn-lt"/>
              </a:rPr>
              <a:t>Sch</a:t>
            </a:r>
            <a:r>
              <a:rPr lang="en-US" sz="2000" b="1" dirty="0">
                <a:latin typeface="+mn-lt"/>
              </a:rPr>
              <a:t> 2 when forming a co</a:t>
            </a:r>
            <a:endParaRPr lang="en-GB" sz="2000" b="1" dirty="0">
              <a:latin typeface="+mn-lt"/>
            </a:endParaRPr>
          </a:p>
        </p:txBody>
      </p:sp>
      <p:sp>
        <p:nvSpPr>
          <p:cNvPr id="3" name="Content Placeholder 2"/>
          <p:cNvSpPr>
            <a:spLocks noGrp="1"/>
          </p:cNvSpPr>
          <p:nvPr>
            <p:ph idx="1"/>
          </p:nvPr>
        </p:nvSpPr>
        <p:spPr>
          <a:xfrm>
            <a:off x="721217" y="785611"/>
            <a:ext cx="10632583" cy="5718219"/>
          </a:xfrm>
        </p:spPr>
        <p:txBody>
          <a:bodyPr>
            <a:normAutofit fontScale="47500" lnSpcReduction="20000"/>
          </a:bodyPr>
          <a:lstStyle/>
          <a:p>
            <a:pPr marL="0" marR="0" indent="0">
              <a:lnSpc>
                <a:spcPct val="120000"/>
              </a:lnSpc>
              <a:spcBef>
                <a:spcPts val="0"/>
              </a:spcBef>
              <a:spcAft>
                <a:spcPts val="0"/>
              </a:spcAft>
              <a:buNone/>
            </a:pPr>
            <a:r>
              <a:rPr lang="en-US" sz="4200" b="1" dirty="0">
                <a:ea typeface="Calibri" panose="020F0502020204030204" pitchFamily="34" charset="0"/>
                <a:cs typeface="Times New Roman" panose="02020603050405020304" pitchFamily="18" charset="0"/>
              </a:rPr>
              <a:t>Reason </a:t>
            </a:r>
            <a:r>
              <a:rPr lang="en-US" sz="4200" b="1" dirty="0" smtClean="0">
                <a:ea typeface="Calibri" panose="020F0502020204030204" pitchFamily="34" charset="0"/>
                <a:cs typeface="Times New Roman" panose="02020603050405020304" pitchFamily="18" charset="0"/>
              </a:rPr>
              <a:t>No. </a:t>
            </a:r>
            <a:r>
              <a:rPr lang="en-US" sz="4200" b="1" dirty="0">
                <a:ea typeface="Calibri" panose="020F0502020204030204" pitchFamily="34" charset="0"/>
                <a:cs typeface="Times New Roman" panose="02020603050405020304" pitchFamily="18" charset="0"/>
              </a:rPr>
              <a:t>2: </a:t>
            </a:r>
            <a:r>
              <a:rPr lang="en-US" sz="4200" b="1" dirty="0" smtClean="0">
                <a:ea typeface="Calibri" panose="020F0502020204030204" pitchFamily="34" charset="0"/>
                <a:cs typeface="Times New Roman" panose="02020603050405020304" pitchFamily="18" charset="0"/>
              </a:rPr>
              <a:t>articles </a:t>
            </a:r>
            <a:r>
              <a:rPr lang="en-US" sz="4200" b="1" dirty="0">
                <a:ea typeface="Calibri" panose="020F0502020204030204" pitchFamily="34" charset="0"/>
                <a:cs typeface="Times New Roman" panose="02020603050405020304" pitchFamily="18" charset="0"/>
              </a:rPr>
              <a:t>cannot contradict the Act</a:t>
            </a:r>
            <a:endParaRPr lang="en-GB" sz="4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b="1" dirty="0">
                <a:latin typeface="Times New Roman" panose="02020603050405020304" pitchFamily="18" charset="0"/>
                <a:ea typeface="Calibri" panose="020F0502020204030204" pitchFamily="34" charset="0"/>
                <a:cs typeface="Times New Roman" panose="02020603050405020304" pitchFamily="18" charset="0"/>
              </a:rPr>
              <a:t> </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spcAft>
                <a:spcPts val="600"/>
              </a:spcAft>
              <a:buNone/>
            </a:pPr>
            <a:r>
              <a:rPr lang="en-US" sz="2900" b="1" u="sng" dirty="0">
                <a:ea typeface="Calibri" panose="020F0502020204030204" pitchFamily="34" charset="0"/>
                <a:cs typeface="Times New Roman" panose="02020603050405020304" pitchFamily="18" charset="0"/>
              </a:rPr>
              <a:t>Cf Act s.191(2) and article 32(2)</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Act s.191(2)</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(2) A Company can issue preference shares only if the rights attached to the preference shares with respect to the following matters are set out in the Company’s Articles of Association or have been otherwise approved by </a:t>
            </a:r>
            <a:r>
              <a:rPr lang="en-US" sz="2900" b="1" u="sng" dirty="0">
                <a:ea typeface="Calibri" panose="020F0502020204030204" pitchFamily="34" charset="0"/>
                <a:cs typeface="Times New Roman" panose="02020603050405020304" pitchFamily="18" charset="0"/>
              </a:rPr>
              <a:t>Special Resolution</a:t>
            </a:r>
            <a:r>
              <a:rPr lang="en-US" sz="2900" b="1" dirty="0">
                <a:ea typeface="Calibri" panose="020F0502020204030204" pitchFamily="34" charset="0"/>
                <a:cs typeface="Times New Roman" panose="02020603050405020304" pitchFamily="18" charset="0"/>
              </a:rPr>
              <a:t> of the Company —</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smtClean="0">
                <a:ea typeface="Calibri" panose="020F0502020204030204" pitchFamily="34" charset="0"/>
                <a:cs typeface="Times New Roman" panose="02020603050405020304" pitchFamily="18" charset="0"/>
              </a:rPr>
              <a:t>   (</a:t>
            </a:r>
            <a:r>
              <a:rPr lang="en-US" sz="2900" b="1" dirty="0">
                <a:ea typeface="Calibri" panose="020F0502020204030204" pitchFamily="34" charset="0"/>
                <a:cs typeface="Times New Roman" panose="02020603050405020304" pitchFamily="18" charset="0"/>
              </a:rPr>
              <a:t>a) repayment of capital;</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smtClean="0">
                <a:ea typeface="Calibri" panose="020F0502020204030204" pitchFamily="34" charset="0"/>
                <a:cs typeface="Times New Roman" panose="02020603050405020304" pitchFamily="18" charset="0"/>
              </a:rPr>
              <a:t>   (</a:t>
            </a:r>
            <a:r>
              <a:rPr lang="en-US" sz="2900" b="1" dirty="0">
                <a:ea typeface="Calibri" panose="020F0502020204030204" pitchFamily="34" charset="0"/>
                <a:cs typeface="Times New Roman" panose="02020603050405020304" pitchFamily="18" charset="0"/>
              </a:rPr>
              <a:t>b) participation in surplus assets and profits;</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smtClean="0">
                <a:ea typeface="Calibri" panose="020F0502020204030204" pitchFamily="34" charset="0"/>
                <a:cs typeface="Times New Roman" panose="02020603050405020304" pitchFamily="18" charset="0"/>
              </a:rPr>
              <a:t>   (c</a:t>
            </a:r>
            <a:r>
              <a:rPr lang="en-US" sz="2900" b="1" dirty="0">
                <a:ea typeface="Calibri" panose="020F0502020204030204" pitchFamily="34" charset="0"/>
                <a:cs typeface="Times New Roman" panose="02020603050405020304" pitchFamily="18" charset="0"/>
              </a:rPr>
              <a:t>) cumulative and non-cumulative dividends;</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smtClean="0">
                <a:ea typeface="Calibri" panose="020F0502020204030204" pitchFamily="34" charset="0"/>
                <a:cs typeface="Times New Roman" panose="02020603050405020304" pitchFamily="18" charset="0"/>
              </a:rPr>
              <a:t>   (</a:t>
            </a:r>
            <a:r>
              <a:rPr lang="en-US" sz="2900" b="1" dirty="0">
                <a:ea typeface="Calibri" panose="020F0502020204030204" pitchFamily="34" charset="0"/>
                <a:cs typeface="Times New Roman" panose="02020603050405020304" pitchFamily="18" charset="0"/>
              </a:rPr>
              <a:t>d) voting; and</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smtClean="0">
                <a:ea typeface="Calibri" panose="020F0502020204030204" pitchFamily="34" charset="0"/>
                <a:cs typeface="Times New Roman" panose="02020603050405020304" pitchFamily="18" charset="0"/>
              </a:rPr>
              <a:t>   (</a:t>
            </a:r>
            <a:r>
              <a:rPr lang="en-US" sz="2900" b="1" dirty="0">
                <a:ea typeface="Calibri" panose="020F0502020204030204" pitchFamily="34" charset="0"/>
                <a:cs typeface="Times New Roman" panose="02020603050405020304" pitchFamily="18" charset="0"/>
              </a:rPr>
              <a:t>e) priority of payment of capital and dividends in relation to other shares or classes of preference shares.</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 </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Article 32</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32.—(1) Subject to this Articles of Association and the Companies Act, the Directors may issue or dispose of Securities to persons —</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(a) on terms determined by the Directors;</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(b) at the issue price that the Directors determine; and</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(c) at the time that the Directors determine.</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 </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(2) The Directors’ power under sub-clause (1) includes the power to —</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(a) …</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(b) issue other Securities with —</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a:t>
            </a:r>
            <a:r>
              <a:rPr lang="en-US" sz="2900" b="1" dirty="0" err="1">
                <a:ea typeface="Calibri" panose="020F0502020204030204" pitchFamily="34" charset="0"/>
                <a:cs typeface="Times New Roman" panose="02020603050405020304" pitchFamily="18" charset="0"/>
              </a:rPr>
              <a:t>i</a:t>
            </a:r>
            <a:r>
              <a:rPr lang="en-US" sz="2900" b="1" dirty="0">
                <a:ea typeface="Calibri" panose="020F0502020204030204" pitchFamily="34" charset="0"/>
                <a:cs typeface="Times New Roman" panose="02020603050405020304" pitchFamily="18" charset="0"/>
              </a:rPr>
              <a:t>) any preferential, deferred or special rights, privileges or conditions;</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(ii) any restrictions in regard to dividend, voting, return of capital or otherwise; or</a:t>
            </a:r>
            <a:endParaRPr lang="en-GB" sz="29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900" b="1" dirty="0">
                <a:ea typeface="Calibri" panose="020F0502020204030204" pitchFamily="34" charset="0"/>
                <a:cs typeface="Times New Roman" panose="02020603050405020304" pitchFamily="18" charset="0"/>
              </a:rPr>
              <a:t>(iii) issue preference Shares or other Securities that are liable to be redeemed.</a:t>
            </a:r>
            <a:endParaRPr lang="en-GB" sz="2900" b="1" dirty="0">
              <a:ea typeface="Calibri" panose="020F0502020204030204" pitchFamily="34" charset="0"/>
              <a:cs typeface="Times New Roman" panose="02020603050405020304" pitchFamily="18" charset="0"/>
            </a:endParaRPr>
          </a:p>
          <a:p>
            <a:pPr marL="0" indent="0">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solidFill>
                  <a:prstClr val="black">
                    <a:tint val="75000"/>
                  </a:prstClr>
                </a:solidFill>
              </a:rPr>
              <a:pPr/>
              <a:t>50</a:t>
            </a:fld>
            <a:endParaRPr lang="en-GB">
              <a:solidFill>
                <a:prstClr val="black">
                  <a:tint val="75000"/>
                </a:prstClr>
              </a:solidFill>
            </a:endParaRPr>
          </a:p>
        </p:txBody>
      </p:sp>
    </p:spTree>
    <p:extLst>
      <p:ext uri="{BB962C8B-B14F-4D97-AF65-F5344CB8AC3E}">
        <p14:creationId xmlns="" xmlns:p14="http://schemas.microsoft.com/office/powerpoint/2010/main" val="32875186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28789"/>
            <a:ext cx="11822806" cy="579549"/>
          </a:xfrm>
        </p:spPr>
        <p:txBody>
          <a:bodyPr>
            <a:normAutofit/>
          </a:bodyPr>
          <a:lstStyle/>
          <a:p>
            <a:pPr algn="r"/>
            <a:r>
              <a:rPr lang="en-US" sz="2000" b="1" dirty="0">
                <a:latin typeface="+mn-lt"/>
              </a:rPr>
              <a:t>5 reasons not to use </a:t>
            </a:r>
            <a:r>
              <a:rPr lang="en-US" sz="2000" b="1" dirty="0" err="1">
                <a:latin typeface="+mn-lt"/>
              </a:rPr>
              <a:t>Sch</a:t>
            </a:r>
            <a:r>
              <a:rPr lang="en-US" sz="2000" b="1" dirty="0">
                <a:latin typeface="+mn-lt"/>
              </a:rPr>
              <a:t> 2 when forming a co</a:t>
            </a:r>
            <a:endParaRPr lang="en-GB" sz="2000" b="1" dirty="0">
              <a:latin typeface="+mn-lt"/>
            </a:endParaRPr>
          </a:p>
        </p:txBody>
      </p:sp>
      <p:sp>
        <p:nvSpPr>
          <p:cNvPr id="3" name="Content Placeholder 2"/>
          <p:cNvSpPr>
            <a:spLocks noGrp="1"/>
          </p:cNvSpPr>
          <p:nvPr>
            <p:ph idx="1"/>
          </p:nvPr>
        </p:nvSpPr>
        <p:spPr>
          <a:xfrm>
            <a:off x="759854" y="931438"/>
            <a:ext cx="10593946" cy="5370490"/>
          </a:xfrm>
        </p:spPr>
        <p:txBody>
          <a:bodyPr>
            <a:normAutofit/>
          </a:bodyPr>
          <a:lstStyle/>
          <a:p>
            <a:pPr marL="0" indent="0">
              <a:lnSpc>
                <a:spcPct val="100000"/>
              </a:lnSpc>
              <a:spcBef>
                <a:spcPts val="0"/>
              </a:spcBef>
              <a:buNone/>
            </a:pPr>
            <a:r>
              <a:rPr lang="en-GB" sz="2000" b="1" dirty="0" smtClean="0"/>
              <a:t>Reason No. 3: am I reading the Act or the articles?</a:t>
            </a:r>
          </a:p>
          <a:p>
            <a:pPr marL="0" indent="0">
              <a:lnSpc>
                <a:spcPct val="100000"/>
              </a:lnSpc>
              <a:spcBef>
                <a:spcPts val="0"/>
              </a:spcBef>
              <a:buNone/>
            </a:pPr>
            <a:endParaRPr lang="en-GB" sz="2000" b="1" dirty="0" smtClean="0"/>
          </a:p>
          <a:p>
            <a:pPr marL="0" marR="0" indent="0">
              <a:lnSpc>
                <a:spcPct val="100000"/>
              </a:lnSpc>
              <a:spcBef>
                <a:spcPts val="0"/>
              </a:spcBef>
              <a:buNone/>
            </a:pPr>
            <a:r>
              <a:rPr lang="en-US" sz="2000" b="1" u="sng" dirty="0">
                <a:ea typeface="Calibri" panose="020F0502020204030204" pitchFamily="34" charset="0"/>
                <a:cs typeface="Times New Roman" panose="02020603050405020304" pitchFamily="18" charset="0"/>
              </a:rPr>
              <a:t>Article 30(1)</a:t>
            </a:r>
            <a:endParaRPr lang="en-GB" sz="2000" b="1" dirty="0">
              <a:ea typeface="Calibri" panose="020F0502020204030204" pitchFamily="34" charset="0"/>
              <a:cs typeface="Times New Roman" panose="02020603050405020304" pitchFamily="18" charset="0"/>
            </a:endParaRPr>
          </a:p>
          <a:p>
            <a:pPr marL="0" marR="0" indent="0">
              <a:lnSpc>
                <a:spcPct val="100000"/>
              </a:lnSpc>
              <a:spcBef>
                <a:spcPts val="0"/>
              </a:spcBef>
              <a:buNone/>
            </a:pPr>
            <a:r>
              <a:rPr lang="en-US" sz="2000" b="1" dirty="0" smtClean="0">
                <a:ea typeface="Calibri" panose="020F0502020204030204" pitchFamily="34" charset="0"/>
                <a:cs typeface="Times New Roman" panose="02020603050405020304" pitchFamily="18" charset="0"/>
              </a:rPr>
              <a:t>30(1</a:t>
            </a:r>
            <a:r>
              <a:rPr lang="en-US" sz="2000" b="1" dirty="0">
                <a:ea typeface="Calibri" panose="020F0502020204030204" pitchFamily="34" charset="0"/>
                <a:cs typeface="Times New Roman" panose="02020603050405020304" pitchFamily="18" charset="0"/>
              </a:rPr>
              <a:t>) This section applies to resolutions of the members of Private Companies that the Companies Act or the Company’s Articles of Association requires or permits to be passed at a General Meeting. It does not apply to a resolution under section 427 to remove an Auditor.</a:t>
            </a:r>
            <a:endParaRPr lang="en-GB" sz="2000" b="1" dirty="0">
              <a:ea typeface="Calibri" panose="020F0502020204030204" pitchFamily="34" charset="0"/>
              <a:cs typeface="Times New Roman" panose="02020603050405020304" pitchFamily="18" charset="0"/>
            </a:endParaRPr>
          </a:p>
          <a:p>
            <a:pPr marL="0" marR="0" indent="0">
              <a:lnSpc>
                <a:spcPct val="100000"/>
              </a:lnSpc>
              <a:spcBef>
                <a:spcPts val="0"/>
              </a:spcBef>
              <a:buNone/>
            </a:pPr>
            <a:r>
              <a:rPr lang="en-US" sz="2000" b="1" dirty="0">
                <a:ea typeface="Calibri" panose="020F0502020204030204" pitchFamily="34" charset="0"/>
                <a:cs typeface="Times New Roman" panose="02020603050405020304" pitchFamily="18" charset="0"/>
              </a:rPr>
              <a:t> </a:t>
            </a:r>
            <a:endParaRPr lang="en-GB" sz="2000" b="1" dirty="0">
              <a:ea typeface="Calibri" panose="020F0502020204030204" pitchFamily="34" charset="0"/>
              <a:cs typeface="Times New Roman" panose="02020603050405020304" pitchFamily="18" charset="0"/>
            </a:endParaRPr>
          </a:p>
          <a:p>
            <a:pPr marL="0" marR="0" indent="0">
              <a:lnSpc>
                <a:spcPct val="100000"/>
              </a:lnSpc>
              <a:spcBef>
                <a:spcPts val="0"/>
              </a:spcBef>
              <a:buNone/>
            </a:pPr>
            <a:r>
              <a:rPr lang="en-US" sz="2000" b="1" u="sng" dirty="0">
                <a:ea typeface="Calibri" panose="020F0502020204030204" pitchFamily="34" charset="0"/>
                <a:cs typeface="Times New Roman" panose="02020603050405020304" pitchFamily="18" charset="0"/>
              </a:rPr>
              <a:t>Article 30(5)</a:t>
            </a:r>
            <a:endParaRPr lang="en-GB" sz="2000" b="1" dirty="0">
              <a:ea typeface="Calibri" panose="020F0502020204030204" pitchFamily="34" charset="0"/>
              <a:cs typeface="Times New Roman" panose="02020603050405020304" pitchFamily="18" charset="0"/>
            </a:endParaRPr>
          </a:p>
          <a:p>
            <a:pPr marL="0" marR="0" indent="0">
              <a:lnSpc>
                <a:spcPct val="100000"/>
              </a:lnSpc>
              <a:spcBef>
                <a:spcPts val="0"/>
              </a:spcBef>
              <a:buNone/>
            </a:pPr>
            <a:r>
              <a:rPr lang="en-US" sz="2000" b="1" dirty="0">
                <a:ea typeface="Calibri" panose="020F0502020204030204" pitchFamily="34" charset="0"/>
                <a:cs typeface="Times New Roman" panose="02020603050405020304" pitchFamily="18" charset="0"/>
              </a:rPr>
              <a:t>(5) A Company that passes a resolution under this section without holding a meeting</a:t>
            </a:r>
            <a:endParaRPr lang="en-GB" sz="2000" b="1" dirty="0">
              <a:ea typeface="Calibri" panose="020F0502020204030204" pitchFamily="34" charset="0"/>
              <a:cs typeface="Times New Roman" panose="02020603050405020304" pitchFamily="18" charset="0"/>
            </a:endParaRPr>
          </a:p>
          <a:p>
            <a:pPr marL="0" marR="0" indent="0">
              <a:lnSpc>
                <a:spcPct val="100000"/>
              </a:lnSpc>
              <a:spcBef>
                <a:spcPts val="0"/>
              </a:spcBef>
              <a:buNone/>
            </a:pPr>
            <a:r>
              <a:rPr lang="en-US" sz="2000" b="1" dirty="0">
                <a:ea typeface="Calibri" panose="020F0502020204030204" pitchFamily="34" charset="0"/>
                <a:cs typeface="Times New Roman" panose="02020603050405020304" pitchFamily="18" charset="0"/>
              </a:rPr>
              <a:t>satisfies any requirement in this Act —</a:t>
            </a:r>
            <a:endParaRPr lang="en-GB" sz="2000" b="1" dirty="0">
              <a:ea typeface="Calibri" panose="020F0502020204030204" pitchFamily="34" charset="0"/>
              <a:cs typeface="Times New Roman" panose="02020603050405020304" pitchFamily="18" charset="0"/>
            </a:endParaRPr>
          </a:p>
          <a:p>
            <a:pPr marL="0" marR="0" indent="0">
              <a:lnSpc>
                <a:spcPct val="100000"/>
              </a:lnSpc>
              <a:spcBef>
                <a:spcPts val="0"/>
              </a:spcBef>
              <a:buNone/>
            </a:pPr>
            <a:r>
              <a:rPr lang="en-US" sz="2000" b="1" dirty="0">
                <a:ea typeface="Calibri" panose="020F0502020204030204" pitchFamily="34" charset="0"/>
                <a:cs typeface="Times New Roman" panose="02020603050405020304" pitchFamily="18" charset="0"/>
              </a:rPr>
              <a:t>(a) to give members information …</a:t>
            </a:r>
            <a:endParaRPr lang="en-GB" sz="2000" b="1" dirty="0">
              <a:ea typeface="Calibri" panose="020F0502020204030204" pitchFamily="34" charset="0"/>
              <a:cs typeface="Times New Roman" panose="02020603050405020304" pitchFamily="18" charset="0"/>
            </a:endParaRPr>
          </a:p>
          <a:p>
            <a:pPr marL="0" marR="0" indent="0">
              <a:lnSpc>
                <a:spcPct val="100000"/>
              </a:lnSpc>
              <a:spcBef>
                <a:spcPts val="0"/>
              </a:spcBef>
              <a:buNone/>
            </a:pPr>
            <a:r>
              <a:rPr lang="en-US" sz="2000" b="1" dirty="0">
                <a:ea typeface="Calibri" panose="020F0502020204030204" pitchFamily="34" charset="0"/>
                <a:cs typeface="Times New Roman" panose="02020603050405020304" pitchFamily="18" charset="0"/>
              </a:rPr>
              <a:t> </a:t>
            </a:r>
            <a:endParaRPr lang="en-GB" sz="2000" b="1" dirty="0">
              <a:ea typeface="Calibri" panose="020F0502020204030204" pitchFamily="34" charset="0"/>
              <a:cs typeface="Times New Roman" panose="02020603050405020304" pitchFamily="18" charset="0"/>
            </a:endParaRPr>
          </a:p>
          <a:p>
            <a:pPr marL="0" marR="0" indent="0">
              <a:lnSpc>
                <a:spcPct val="100000"/>
              </a:lnSpc>
              <a:spcBef>
                <a:spcPts val="0"/>
              </a:spcBef>
              <a:buNone/>
            </a:pPr>
            <a:r>
              <a:rPr lang="en-US" sz="2000" b="1" u="sng" dirty="0">
                <a:ea typeface="Calibri" panose="020F0502020204030204" pitchFamily="34" charset="0"/>
                <a:cs typeface="Times New Roman" panose="02020603050405020304" pitchFamily="18" charset="0"/>
              </a:rPr>
              <a:t>Article 67(4)</a:t>
            </a:r>
            <a:endParaRPr lang="en-GB" sz="2000" b="1" dirty="0">
              <a:ea typeface="Calibri" panose="020F0502020204030204" pitchFamily="34" charset="0"/>
              <a:cs typeface="Times New Roman" panose="02020603050405020304" pitchFamily="18" charset="0"/>
            </a:endParaRPr>
          </a:p>
          <a:p>
            <a:pPr marL="0" marR="0" indent="0">
              <a:lnSpc>
                <a:spcPct val="100000"/>
              </a:lnSpc>
              <a:spcBef>
                <a:spcPts val="0"/>
              </a:spcBef>
              <a:buNone/>
            </a:pPr>
            <a:r>
              <a:rPr lang="en-US" sz="2000" b="1" dirty="0">
                <a:ea typeface="Calibri" panose="020F0502020204030204" pitchFamily="34" charset="0"/>
                <a:cs typeface="Times New Roman" panose="02020603050405020304" pitchFamily="18" charset="0"/>
              </a:rPr>
              <a:t>(4) This section has effect subject to the Bankruptcy Act (Cap. 48</a:t>
            </a:r>
            <a:r>
              <a:rPr lang="en-US" sz="2000" b="1" dirty="0" smtClean="0">
                <a:ea typeface="Calibri" panose="020F0502020204030204" pitchFamily="34" charset="0"/>
                <a:cs typeface="Times New Roman" panose="02020603050405020304" pitchFamily="18" charset="0"/>
              </a:rPr>
              <a:t>).</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endParaRPr lang="en-GB" sz="2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en-GB" sz="2400" b="1" dirty="0"/>
          </a:p>
        </p:txBody>
      </p:sp>
      <p:sp>
        <p:nvSpPr>
          <p:cNvPr id="4" name="Slide Number Placeholder 3"/>
          <p:cNvSpPr>
            <a:spLocks noGrp="1"/>
          </p:cNvSpPr>
          <p:nvPr>
            <p:ph type="sldNum" sz="quarter" idx="12"/>
          </p:nvPr>
        </p:nvSpPr>
        <p:spPr/>
        <p:txBody>
          <a:bodyPr/>
          <a:lstStyle/>
          <a:p>
            <a:fld id="{79460653-8FD6-4BCA-A537-690D0EF2C7EC}" type="slidenum">
              <a:rPr lang="en-GB" smtClean="0">
                <a:solidFill>
                  <a:prstClr val="black">
                    <a:tint val="75000"/>
                  </a:prstClr>
                </a:solidFill>
              </a:rPr>
              <a:pPr/>
              <a:t>51</a:t>
            </a:fld>
            <a:endParaRPr lang="en-GB">
              <a:solidFill>
                <a:prstClr val="black">
                  <a:tint val="75000"/>
                </a:prstClr>
              </a:solidFill>
            </a:endParaRPr>
          </a:p>
        </p:txBody>
      </p:sp>
    </p:spTree>
    <p:extLst>
      <p:ext uri="{BB962C8B-B14F-4D97-AF65-F5344CB8AC3E}">
        <p14:creationId xmlns="" xmlns:p14="http://schemas.microsoft.com/office/powerpoint/2010/main" val="2161927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28789"/>
            <a:ext cx="11822806" cy="579549"/>
          </a:xfrm>
        </p:spPr>
        <p:txBody>
          <a:bodyPr>
            <a:normAutofit/>
          </a:bodyPr>
          <a:lstStyle/>
          <a:p>
            <a:pPr algn="r"/>
            <a:r>
              <a:rPr lang="en-US" sz="2000" b="1" dirty="0">
                <a:latin typeface="+mn-lt"/>
              </a:rPr>
              <a:t>5 reasons not to use </a:t>
            </a:r>
            <a:r>
              <a:rPr lang="en-US" sz="2000" b="1" dirty="0" err="1">
                <a:latin typeface="+mn-lt"/>
              </a:rPr>
              <a:t>Sch</a:t>
            </a:r>
            <a:r>
              <a:rPr lang="en-US" sz="2000" b="1" dirty="0">
                <a:latin typeface="+mn-lt"/>
              </a:rPr>
              <a:t> 2 when forming a co</a:t>
            </a:r>
            <a:endParaRPr lang="en-GB" sz="2000" b="1" dirty="0">
              <a:latin typeface="+mn-lt"/>
            </a:endParaRPr>
          </a:p>
        </p:txBody>
      </p:sp>
      <p:sp>
        <p:nvSpPr>
          <p:cNvPr id="3" name="Content Placeholder 2"/>
          <p:cNvSpPr>
            <a:spLocks noGrp="1"/>
          </p:cNvSpPr>
          <p:nvPr>
            <p:ph idx="1"/>
          </p:nvPr>
        </p:nvSpPr>
        <p:spPr>
          <a:xfrm>
            <a:off x="656823" y="966519"/>
            <a:ext cx="10593946" cy="5572393"/>
          </a:xfrm>
        </p:spPr>
        <p:txBody>
          <a:bodyPr>
            <a:normAutofit fontScale="25000" lnSpcReduction="20000"/>
          </a:bodyPr>
          <a:lstStyle/>
          <a:p>
            <a:pPr marL="0" marR="0" indent="0">
              <a:lnSpc>
                <a:spcPct val="120000"/>
              </a:lnSpc>
              <a:spcBef>
                <a:spcPts val="0"/>
              </a:spcBef>
              <a:spcAft>
                <a:spcPts val="0"/>
              </a:spcAft>
              <a:buNone/>
            </a:pPr>
            <a:r>
              <a:rPr lang="en-US" sz="8000" b="1" dirty="0">
                <a:ea typeface="Calibri" panose="020F0502020204030204" pitchFamily="34" charset="0"/>
                <a:cs typeface="Times New Roman" panose="02020603050405020304" pitchFamily="18" charset="0"/>
              </a:rPr>
              <a:t>Reason </a:t>
            </a:r>
            <a:r>
              <a:rPr lang="en-US" sz="8000" b="1" dirty="0" smtClean="0">
                <a:ea typeface="Calibri" panose="020F0502020204030204" pitchFamily="34" charset="0"/>
                <a:cs typeface="Times New Roman" panose="02020603050405020304" pitchFamily="18" charset="0"/>
              </a:rPr>
              <a:t>No. </a:t>
            </a:r>
            <a:r>
              <a:rPr lang="en-US" sz="8000" b="1" dirty="0">
                <a:ea typeface="Calibri" panose="020F0502020204030204" pitchFamily="34" charset="0"/>
                <a:cs typeface="Times New Roman" panose="02020603050405020304" pitchFamily="18" charset="0"/>
              </a:rPr>
              <a:t>4: definite and indefinite articles [</a:t>
            </a:r>
            <a:r>
              <a:rPr lang="en-US" sz="8000" b="1" dirty="0" err="1">
                <a:ea typeface="Calibri" panose="020F0502020204030204" pitchFamily="34" charset="0"/>
                <a:cs typeface="Times New Roman" panose="02020603050405020304" pitchFamily="18" charset="0"/>
              </a:rPr>
              <a:t>cf</a:t>
            </a:r>
            <a:r>
              <a:rPr lang="en-US" sz="8000" b="1" dirty="0">
                <a:ea typeface="Calibri" panose="020F0502020204030204" pitchFamily="34" charset="0"/>
                <a:cs typeface="Times New Roman" panose="02020603050405020304" pitchFamily="18" charset="0"/>
              </a:rPr>
              <a:t> the house and a house): are these the articles of our company?</a:t>
            </a:r>
            <a:endParaRPr lang="en-GB" sz="80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dirty="0">
                <a:ea typeface="Calibri" panose="020F0502020204030204" pitchFamily="34" charset="0"/>
                <a:cs typeface="Times New Roman" panose="02020603050405020304" pitchFamily="18" charset="0"/>
              </a:rPr>
              <a:t>Errors </a:t>
            </a:r>
            <a:r>
              <a:rPr lang="en-US" sz="7200" b="1" dirty="0" smtClean="0">
                <a:ea typeface="Calibri" panose="020F0502020204030204" pitchFamily="34" charset="0"/>
                <a:cs typeface="Times New Roman" panose="02020603050405020304" pitchFamily="18" charset="0"/>
              </a:rPr>
              <a:t>in bold </a:t>
            </a:r>
            <a:r>
              <a:rPr lang="en-US" sz="7200" b="1" dirty="0">
                <a:ea typeface="Calibri" panose="020F0502020204030204" pitchFamily="34" charset="0"/>
                <a:cs typeface="Times New Roman" panose="02020603050405020304" pitchFamily="18" charset="0"/>
              </a:rPr>
              <a:t>for convenience.</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dirty="0">
                <a:ea typeface="Calibri" panose="020F0502020204030204" pitchFamily="34" charset="0"/>
                <a:cs typeface="Times New Roman" panose="02020603050405020304" pitchFamily="18" charset="0"/>
              </a:rPr>
              <a:t> </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u="sng" dirty="0">
                <a:ea typeface="Calibri" panose="020F0502020204030204" pitchFamily="34" charset="0"/>
                <a:cs typeface="Times New Roman" panose="02020603050405020304" pitchFamily="18" charset="0"/>
              </a:rPr>
              <a:t>Article 5(2)</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dirty="0">
                <a:ea typeface="Calibri" panose="020F0502020204030204" pitchFamily="34" charset="0"/>
                <a:cs typeface="Times New Roman" panose="02020603050405020304" pitchFamily="18" charset="0"/>
              </a:rPr>
              <a:t>(2) The Directors of a Company may confer on a managing director any of the powers that the Directors can exercise.</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dirty="0">
                <a:ea typeface="Calibri" panose="020F0502020204030204" pitchFamily="34" charset="0"/>
                <a:cs typeface="Times New Roman" panose="02020603050405020304" pitchFamily="18" charset="0"/>
              </a:rPr>
              <a:t> </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u="sng" dirty="0">
                <a:ea typeface="Calibri" panose="020F0502020204030204" pitchFamily="34" charset="0"/>
                <a:cs typeface="Times New Roman" panose="02020603050405020304" pitchFamily="18" charset="0"/>
              </a:rPr>
              <a:t>Article 10</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dirty="0">
                <a:ea typeface="Calibri" panose="020F0502020204030204" pitchFamily="34" charset="0"/>
                <a:cs typeface="Times New Roman" panose="02020603050405020304" pitchFamily="18" charset="0"/>
              </a:rPr>
              <a:t>10. A Company may appoint a person as a Director by resolution passed in General Meeting.</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dirty="0">
                <a:ea typeface="Calibri" panose="020F0502020204030204" pitchFamily="34" charset="0"/>
                <a:cs typeface="Times New Roman" panose="02020603050405020304" pitchFamily="18" charset="0"/>
              </a:rPr>
              <a:t> </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u="sng" dirty="0">
                <a:ea typeface="Calibri" panose="020F0502020204030204" pitchFamily="34" charset="0"/>
                <a:cs typeface="Times New Roman" panose="02020603050405020304" pitchFamily="18" charset="0"/>
              </a:rPr>
              <a:t>Article 11(1)</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dirty="0">
                <a:ea typeface="Calibri" panose="020F0502020204030204" pitchFamily="34" charset="0"/>
                <a:cs typeface="Times New Roman" panose="02020603050405020304" pitchFamily="18" charset="0"/>
              </a:rPr>
              <a:t>11(1) The Directors of a Company may appoint a person as a Director.</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dirty="0">
                <a:ea typeface="Calibri" panose="020F0502020204030204" pitchFamily="34" charset="0"/>
                <a:cs typeface="Times New Roman" panose="02020603050405020304" pitchFamily="18" charset="0"/>
              </a:rPr>
              <a:t> </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dirty="0">
                <a:ea typeface="Calibri" panose="020F0502020204030204" pitchFamily="34" charset="0"/>
                <a:cs typeface="Times New Roman" panose="02020603050405020304" pitchFamily="18" charset="0"/>
              </a:rPr>
              <a:t>There are countless examples like those above.</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dirty="0">
                <a:ea typeface="Calibri" panose="020F0502020204030204" pitchFamily="34" charset="0"/>
                <a:cs typeface="Times New Roman" panose="02020603050405020304" pitchFamily="18" charset="0"/>
              </a:rPr>
              <a:t>But sometimes the articles read as the articles of an actual real company.</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u="sng" dirty="0">
                <a:ea typeface="Calibri" panose="020F0502020204030204" pitchFamily="34" charset="0"/>
                <a:cs typeface="Times New Roman" panose="02020603050405020304" pitchFamily="18" charset="0"/>
              </a:rPr>
              <a:t>e.g. article 9</a:t>
            </a:r>
            <a:endParaRPr lang="en-GB" sz="7200" b="1" dirty="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7200" b="1" dirty="0">
                <a:ea typeface="Calibri" panose="020F0502020204030204" pitchFamily="34" charset="0"/>
                <a:cs typeface="Times New Roman" panose="02020603050405020304" pitchFamily="18" charset="0"/>
              </a:rPr>
              <a:t>9. The initial Directors of the Company are the persons who have consented to act as Directors and are set out in the Company’s application for registration as a company. Those persons hold office subject to this Articles of Association.</a:t>
            </a:r>
            <a:endParaRPr lang="en-GB" sz="7200" b="1" dirty="0">
              <a:ea typeface="Calibri" panose="020F0502020204030204" pitchFamily="34" charset="0"/>
              <a:cs typeface="Times New Roman" panose="02020603050405020304" pitchFamily="18" charset="0"/>
            </a:endParaRPr>
          </a:p>
          <a:p>
            <a:pPr marL="0" indent="0">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solidFill>
                  <a:prstClr val="black">
                    <a:tint val="75000"/>
                  </a:prstClr>
                </a:solidFill>
              </a:rPr>
              <a:pPr/>
              <a:t>52</a:t>
            </a:fld>
            <a:endParaRPr lang="en-GB" dirty="0">
              <a:solidFill>
                <a:prstClr val="black">
                  <a:tint val="75000"/>
                </a:prstClr>
              </a:solidFill>
            </a:endParaRPr>
          </a:p>
        </p:txBody>
      </p:sp>
    </p:spTree>
    <p:extLst>
      <p:ext uri="{BB962C8B-B14F-4D97-AF65-F5344CB8AC3E}">
        <p14:creationId xmlns="" xmlns:p14="http://schemas.microsoft.com/office/powerpoint/2010/main" val="377209306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7547"/>
            <a:ext cx="11946229" cy="652307"/>
          </a:xfrm>
        </p:spPr>
        <p:txBody>
          <a:bodyPr/>
          <a:lstStyle/>
          <a:p>
            <a:pPr algn="r"/>
            <a:r>
              <a:rPr lang="en-US" sz="2000" b="1" dirty="0">
                <a:solidFill>
                  <a:prstClr val="black"/>
                </a:solidFill>
                <a:latin typeface="Calibri" panose="020F0502020204030204"/>
              </a:rPr>
              <a:t>5 reasons not to use </a:t>
            </a:r>
            <a:r>
              <a:rPr lang="en-US" sz="2000" b="1" dirty="0" err="1">
                <a:solidFill>
                  <a:prstClr val="black"/>
                </a:solidFill>
                <a:latin typeface="Calibri" panose="020F0502020204030204"/>
              </a:rPr>
              <a:t>Sch</a:t>
            </a:r>
            <a:r>
              <a:rPr lang="en-US" sz="2000" b="1" dirty="0">
                <a:solidFill>
                  <a:prstClr val="black"/>
                </a:solidFill>
                <a:latin typeface="Calibri" panose="020F0502020204030204"/>
              </a:rPr>
              <a:t> 2 when forming a co</a:t>
            </a:r>
            <a:endParaRPr lang="en-GB" b="1" dirty="0"/>
          </a:p>
        </p:txBody>
      </p:sp>
      <p:sp>
        <p:nvSpPr>
          <p:cNvPr id="3" name="Content Placeholder 2"/>
          <p:cNvSpPr>
            <a:spLocks noGrp="1"/>
          </p:cNvSpPr>
          <p:nvPr>
            <p:ph idx="1"/>
          </p:nvPr>
        </p:nvSpPr>
        <p:spPr>
          <a:xfrm>
            <a:off x="643944" y="1184856"/>
            <a:ext cx="10709856" cy="4992107"/>
          </a:xfrm>
        </p:spPr>
        <p:txBody>
          <a:bodyPr>
            <a:normAutofit/>
          </a:bodyPr>
          <a:lstStyle/>
          <a:p>
            <a:pPr marL="0" indent="0">
              <a:lnSpc>
                <a:spcPct val="110000"/>
              </a:lnSpc>
              <a:spcBef>
                <a:spcPts val="0"/>
              </a:spcBef>
              <a:buNone/>
            </a:pPr>
            <a:r>
              <a:rPr lang="en-US" sz="2200" b="1" dirty="0"/>
              <a:t>Reason </a:t>
            </a:r>
            <a:r>
              <a:rPr lang="en-US" sz="2200" b="1" dirty="0" smtClean="0"/>
              <a:t>No. 5</a:t>
            </a:r>
            <a:r>
              <a:rPr lang="en-US" sz="2200" b="1" dirty="0"/>
              <a:t>: </a:t>
            </a:r>
            <a:r>
              <a:rPr lang="en-US" sz="2200" b="1" dirty="0" err="1"/>
              <a:t>Sch</a:t>
            </a:r>
            <a:r>
              <a:rPr lang="en-US" sz="2200" b="1" dirty="0"/>
              <a:t> 2 cannot be used for a public company.</a:t>
            </a:r>
          </a:p>
          <a:p>
            <a:pPr marL="0" indent="0">
              <a:lnSpc>
                <a:spcPct val="110000"/>
              </a:lnSpc>
              <a:spcBef>
                <a:spcPts val="0"/>
              </a:spcBef>
              <a:buNone/>
            </a:pPr>
            <a:endParaRPr lang="en-US" sz="2200" b="1" dirty="0"/>
          </a:p>
          <a:p>
            <a:pPr marL="0" indent="0">
              <a:lnSpc>
                <a:spcPct val="110000"/>
              </a:lnSpc>
              <a:spcBef>
                <a:spcPts val="0"/>
              </a:spcBef>
              <a:buNone/>
            </a:pPr>
            <a:r>
              <a:rPr lang="en-US" sz="2200" b="1" dirty="0"/>
              <a:t>Schedule 2 is intended to accommodate all different categories of </a:t>
            </a:r>
            <a:r>
              <a:rPr lang="en-US" sz="2200" b="1" dirty="0" smtClean="0"/>
              <a:t>companies (see </a:t>
            </a:r>
            <a:r>
              <a:rPr lang="en-US" sz="2200" b="1" dirty="0"/>
              <a:t>article 2(3)-(6</a:t>
            </a:r>
            <a:r>
              <a:rPr lang="en-US" sz="2200" b="1" dirty="0" smtClean="0"/>
              <a:t>)). </a:t>
            </a:r>
            <a:r>
              <a:rPr lang="en-US" sz="2200" b="1" dirty="0"/>
              <a:t>However, article 32 incorporates into the articles of all cos with a share capital the limitations unique to a private company (s.16).</a:t>
            </a:r>
          </a:p>
          <a:p>
            <a:pPr marL="0" indent="0">
              <a:lnSpc>
                <a:spcPct val="110000"/>
              </a:lnSpc>
              <a:spcBef>
                <a:spcPts val="0"/>
              </a:spcBef>
              <a:buNone/>
            </a:pPr>
            <a:endParaRPr lang="en-US" sz="2200" b="1" dirty="0"/>
          </a:p>
          <a:p>
            <a:pPr marL="0" indent="0">
              <a:lnSpc>
                <a:spcPct val="110000"/>
              </a:lnSpc>
              <a:spcBef>
                <a:spcPts val="0"/>
              </a:spcBef>
              <a:buNone/>
            </a:pPr>
            <a:r>
              <a:rPr lang="en-US" sz="2200" b="1" u="sng" dirty="0"/>
              <a:t>Article 32(3) and (4)</a:t>
            </a:r>
          </a:p>
          <a:p>
            <a:pPr marL="0" indent="0">
              <a:lnSpc>
                <a:spcPct val="110000"/>
              </a:lnSpc>
              <a:spcBef>
                <a:spcPts val="0"/>
              </a:spcBef>
              <a:buNone/>
            </a:pPr>
            <a:r>
              <a:rPr lang="en-US" sz="2200" b="1" dirty="0"/>
              <a:t>(3) The Company must not make an offer to the public of Shares.</a:t>
            </a:r>
          </a:p>
          <a:p>
            <a:pPr marL="0" indent="0">
              <a:lnSpc>
                <a:spcPct val="110000"/>
              </a:lnSpc>
              <a:spcBef>
                <a:spcPts val="0"/>
              </a:spcBef>
              <a:buNone/>
            </a:pPr>
            <a:r>
              <a:rPr lang="en-US" sz="2200" b="1" dirty="0"/>
              <a:t>(4) The number of members in the Company must be limited to 50, not including persons who are in the employment of the Company and persons who, having been formerly in the employment of the Company, were, while in that employment and have continued, after the determination of that employment, to be, members of the Company.</a:t>
            </a:r>
          </a:p>
          <a:p>
            <a:pPr marL="0" indent="0">
              <a:buNone/>
            </a:pPr>
            <a:endParaRPr lang="en-GB"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53</a:t>
            </a:fld>
            <a:endParaRPr lang="en-GB"/>
          </a:p>
        </p:txBody>
      </p:sp>
    </p:spTree>
    <p:extLst>
      <p:ext uri="{BB962C8B-B14F-4D97-AF65-F5344CB8AC3E}">
        <p14:creationId xmlns="" xmlns:p14="http://schemas.microsoft.com/office/powerpoint/2010/main" val="22886588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7547"/>
            <a:ext cx="11946229" cy="652307"/>
          </a:xfrm>
        </p:spPr>
        <p:txBody>
          <a:bodyPr/>
          <a:lstStyle/>
          <a:p>
            <a:pPr algn="r"/>
            <a:r>
              <a:rPr lang="en-US" sz="2000" b="1" dirty="0">
                <a:solidFill>
                  <a:prstClr val="black"/>
                </a:solidFill>
                <a:latin typeface="Calibri" panose="020F0502020204030204"/>
              </a:rPr>
              <a:t>5 reasons not to use </a:t>
            </a:r>
            <a:r>
              <a:rPr lang="en-US" sz="2000" b="1" dirty="0" err="1">
                <a:solidFill>
                  <a:prstClr val="black"/>
                </a:solidFill>
                <a:latin typeface="Calibri" panose="020F0502020204030204"/>
              </a:rPr>
              <a:t>Sch</a:t>
            </a:r>
            <a:r>
              <a:rPr lang="en-US" sz="2000" b="1" dirty="0">
                <a:solidFill>
                  <a:prstClr val="black"/>
                </a:solidFill>
                <a:latin typeface="Calibri" panose="020F0502020204030204"/>
              </a:rPr>
              <a:t> 2 when forming a co</a:t>
            </a:r>
            <a:endParaRPr lang="en-GB" b="1" dirty="0"/>
          </a:p>
        </p:txBody>
      </p:sp>
      <p:sp>
        <p:nvSpPr>
          <p:cNvPr id="3" name="Content Placeholder 2"/>
          <p:cNvSpPr>
            <a:spLocks noGrp="1"/>
          </p:cNvSpPr>
          <p:nvPr>
            <p:ph idx="1"/>
          </p:nvPr>
        </p:nvSpPr>
        <p:spPr>
          <a:xfrm>
            <a:off x="643944" y="1184856"/>
            <a:ext cx="10709856" cy="4992107"/>
          </a:xfrm>
        </p:spPr>
        <p:txBody>
          <a:bodyPr>
            <a:normAutofit/>
          </a:bodyPr>
          <a:lstStyle/>
          <a:p>
            <a:pPr marL="0" indent="0">
              <a:buNone/>
            </a:pPr>
            <a:r>
              <a:rPr lang="en-US" sz="2000" b="1" dirty="0"/>
              <a:t>Bonus </a:t>
            </a:r>
            <a:r>
              <a:rPr lang="en-US" sz="2000" b="1" dirty="0" smtClean="0"/>
              <a:t>Reason</a:t>
            </a:r>
            <a:r>
              <a:rPr lang="en-US" sz="2000" b="1" dirty="0"/>
              <a:t>: schoolboy drafting about generous members</a:t>
            </a:r>
          </a:p>
          <a:p>
            <a:pPr marL="0" indent="0">
              <a:buNone/>
            </a:pPr>
            <a:endParaRPr lang="en-US" sz="2000" b="1" dirty="0"/>
          </a:p>
          <a:p>
            <a:pPr marL="0" indent="0">
              <a:buNone/>
            </a:pPr>
            <a:r>
              <a:rPr lang="en-US" sz="2000" b="1" u="sng" dirty="0"/>
              <a:t>Article 6(2)</a:t>
            </a:r>
          </a:p>
          <a:p>
            <a:pPr marL="0" indent="0">
              <a:buNone/>
            </a:pPr>
            <a:r>
              <a:rPr lang="en-US" sz="2000" b="1" dirty="0"/>
              <a:t>(2) The members of the Company may also pay the Directors’ travelling and other expenses that they properly incur -</a:t>
            </a:r>
          </a:p>
          <a:p>
            <a:pPr marL="0" indent="0">
              <a:buNone/>
            </a:pPr>
            <a:r>
              <a:rPr lang="en-US" sz="2000" b="1" dirty="0"/>
              <a:t>(a) in attending Directors’ meetings </a:t>
            </a:r>
            <a:r>
              <a:rPr lang="en-US" sz="2000" b="1" dirty="0" smtClean="0"/>
              <a:t>…</a:t>
            </a:r>
            <a:endParaRPr lang="en-US" sz="2000" b="1" dirty="0"/>
          </a:p>
        </p:txBody>
      </p:sp>
      <p:sp>
        <p:nvSpPr>
          <p:cNvPr id="4" name="Slide Number Placeholder 3"/>
          <p:cNvSpPr>
            <a:spLocks noGrp="1"/>
          </p:cNvSpPr>
          <p:nvPr>
            <p:ph type="sldNum" sz="quarter" idx="12"/>
          </p:nvPr>
        </p:nvSpPr>
        <p:spPr/>
        <p:txBody>
          <a:bodyPr/>
          <a:lstStyle/>
          <a:p>
            <a:fld id="{79460653-8FD6-4BCA-A537-690D0EF2C7EC}" type="slidenum">
              <a:rPr lang="en-GB" smtClean="0">
                <a:solidFill>
                  <a:prstClr val="black">
                    <a:tint val="75000"/>
                  </a:prstClr>
                </a:solidFill>
              </a:rPr>
              <a:pPr/>
              <a:t>54</a:t>
            </a:fld>
            <a:endParaRPr lang="en-GB">
              <a:solidFill>
                <a:prstClr val="black">
                  <a:tint val="75000"/>
                </a:prstClr>
              </a:solidFill>
            </a:endParaRPr>
          </a:p>
        </p:txBody>
      </p:sp>
    </p:spTree>
    <p:extLst>
      <p:ext uri="{BB962C8B-B14F-4D97-AF65-F5344CB8AC3E}">
        <p14:creationId xmlns="" xmlns:p14="http://schemas.microsoft.com/office/powerpoint/2010/main" val="163605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599"/>
            <a:ext cx="11252200" cy="495301"/>
          </a:xfrm>
        </p:spPr>
        <p:txBody>
          <a:bodyPr>
            <a:normAutofit/>
          </a:bodyPr>
          <a:lstStyle/>
          <a:p>
            <a:pPr algn="r"/>
            <a:r>
              <a:rPr lang="en-GB" sz="2000" b="1" dirty="0" smtClean="0"/>
              <a:t>(new) provisions re shares </a:t>
            </a:r>
            <a:r>
              <a:rPr lang="en-GB" sz="2000" b="1" dirty="0" err="1" smtClean="0"/>
              <a:t>cont</a:t>
            </a:r>
            <a:endParaRPr lang="en-GB" sz="2000" b="1" dirty="0"/>
          </a:p>
        </p:txBody>
      </p:sp>
      <p:sp>
        <p:nvSpPr>
          <p:cNvPr id="3" name="Content Placeholder 2"/>
          <p:cNvSpPr>
            <a:spLocks noGrp="1"/>
          </p:cNvSpPr>
          <p:nvPr>
            <p:ph idx="1"/>
          </p:nvPr>
        </p:nvSpPr>
        <p:spPr>
          <a:xfrm>
            <a:off x="317500" y="596900"/>
            <a:ext cx="11544300" cy="5829300"/>
          </a:xfrm>
        </p:spPr>
        <p:txBody>
          <a:bodyPr>
            <a:normAutofit fontScale="62500" lnSpcReduction="20000"/>
          </a:bodyPr>
          <a:lstStyle/>
          <a:p>
            <a:pPr marL="0" indent="0" algn="ctr">
              <a:lnSpc>
                <a:spcPct val="120000"/>
              </a:lnSpc>
              <a:spcBef>
                <a:spcPts val="0"/>
              </a:spcBef>
              <a:buNone/>
            </a:pPr>
            <a:r>
              <a:rPr lang="en-US" sz="6400" b="1" dirty="0"/>
              <a:t>share attributes </a:t>
            </a:r>
            <a:r>
              <a:rPr lang="en-US" sz="6400" b="1" dirty="0" smtClean="0"/>
              <a:t>– ordinary shares</a:t>
            </a:r>
          </a:p>
          <a:p>
            <a:pPr marL="0" indent="0">
              <a:lnSpc>
                <a:spcPct val="120000"/>
              </a:lnSpc>
              <a:spcBef>
                <a:spcPts val="0"/>
              </a:spcBef>
              <a:buNone/>
            </a:pPr>
            <a:r>
              <a:rPr lang="en-US" b="1" u="sng" dirty="0" smtClean="0"/>
              <a:t>re meetings</a:t>
            </a:r>
          </a:p>
          <a:p>
            <a:pPr marL="0" indent="0">
              <a:lnSpc>
                <a:spcPct val="120000"/>
              </a:lnSpc>
              <a:spcBef>
                <a:spcPts val="0"/>
              </a:spcBef>
              <a:buNone/>
            </a:pPr>
            <a:r>
              <a:rPr lang="en-US" b="1" dirty="0" smtClean="0">
                <a:solidFill>
                  <a:srgbClr val="FF0000"/>
                </a:solidFill>
              </a:rPr>
              <a:t>143(1</a:t>
            </a:r>
            <a:r>
              <a:rPr lang="en-US" b="1" dirty="0">
                <a:solidFill>
                  <a:srgbClr val="FF0000"/>
                </a:solidFill>
              </a:rPr>
              <a:t>)</a:t>
            </a:r>
            <a:r>
              <a:rPr lang="en-US" b="1" dirty="0"/>
              <a:t> Written notice of a meeting of a Company’s Members must be given individually to each Member entitled to vote at the meeting …</a:t>
            </a:r>
          </a:p>
          <a:p>
            <a:pPr marL="0" indent="0">
              <a:lnSpc>
                <a:spcPct val="120000"/>
              </a:lnSpc>
              <a:spcBef>
                <a:spcPts val="1200"/>
              </a:spcBef>
              <a:buNone/>
            </a:pPr>
            <a:r>
              <a:rPr lang="en-US" b="1" u="sng" dirty="0"/>
              <a:t>re vote</a:t>
            </a:r>
          </a:p>
          <a:p>
            <a:pPr marL="0" indent="0">
              <a:lnSpc>
                <a:spcPct val="120000"/>
              </a:lnSpc>
              <a:spcBef>
                <a:spcPts val="0"/>
              </a:spcBef>
              <a:buNone/>
            </a:pPr>
            <a:r>
              <a:rPr lang="en-US" b="1" dirty="0">
                <a:solidFill>
                  <a:srgbClr val="FF0000"/>
                </a:solidFill>
              </a:rPr>
              <a:t>161(1)</a:t>
            </a:r>
            <a:r>
              <a:rPr lang="en-US" b="1" dirty="0"/>
              <a:t> Subject to any right or restriction attached to any class of Shares or any contrary provision in the Company’s Articles of Association, at a meeting of Members of a Company with a share capital -</a:t>
            </a:r>
          </a:p>
          <a:p>
            <a:pPr marL="0" indent="0">
              <a:lnSpc>
                <a:spcPct val="120000"/>
              </a:lnSpc>
              <a:spcBef>
                <a:spcPts val="0"/>
              </a:spcBef>
              <a:buNone/>
            </a:pPr>
            <a:r>
              <a:rPr lang="en-US" b="1" dirty="0"/>
              <a:t>(a) …</a:t>
            </a:r>
          </a:p>
          <a:p>
            <a:pPr marL="0" indent="0">
              <a:lnSpc>
                <a:spcPct val="120000"/>
              </a:lnSpc>
              <a:spcBef>
                <a:spcPts val="0"/>
              </a:spcBef>
              <a:buNone/>
            </a:pPr>
            <a:r>
              <a:rPr lang="en-US" b="1" dirty="0"/>
              <a:t>(b) on a poll, each Member shall have one vote for each Share they hold.</a:t>
            </a:r>
          </a:p>
          <a:p>
            <a:pPr marL="0" indent="0">
              <a:lnSpc>
                <a:spcPct val="120000"/>
              </a:lnSpc>
              <a:spcBef>
                <a:spcPts val="1200"/>
              </a:spcBef>
              <a:buNone/>
            </a:pPr>
            <a:r>
              <a:rPr lang="en-US" b="1" u="sng" dirty="0"/>
              <a:t>re dividend</a:t>
            </a:r>
          </a:p>
          <a:p>
            <a:pPr marL="0" indent="0">
              <a:lnSpc>
                <a:spcPct val="120000"/>
              </a:lnSpc>
              <a:spcBef>
                <a:spcPts val="0"/>
              </a:spcBef>
              <a:buNone/>
            </a:pPr>
            <a:r>
              <a:rPr lang="en-US" b="1" dirty="0">
                <a:solidFill>
                  <a:srgbClr val="FF0000"/>
                </a:solidFill>
              </a:rPr>
              <a:t>209.</a:t>
            </a:r>
            <a:r>
              <a:rPr lang="en-US" b="1" dirty="0"/>
              <a:t> Each share in a class of shares in a Public Company shall have the same dividend</a:t>
            </a:r>
          </a:p>
          <a:p>
            <a:pPr marL="0" indent="0">
              <a:lnSpc>
                <a:spcPct val="120000"/>
              </a:lnSpc>
              <a:spcBef>
                <a:spcPts val="0"/>
              </a:spcBef>
              <a:buNone/>
            </a:pPr>
            <a:r>
              <a:rPr lang="en-US" b="1" dirty="0"/>
              <a:t>rights unless -</a:t>
            </a:r>
          </a:p>
          <a:p>
            <a:pPr marL="0" indent="0">
              <a:lnSpc>
                <a:spcPct val="120000"/>
              </a:lnSpc>
              <a:spcBef>
                <a:spcPts val="0"/>
              </a:spcBef>
              <a:buNone/>
            </a:pPr>
            <a:r>
              <a:rPr lang="en-US" b="1" dirty="0"/>
              <a:t>(a) the Company’s Articles of Association provide for the shares to have different dividend rights; or</a:t>
            </a:r>
          </a:p>
          <a:p>
            <a:pPr marL="0" indent="0">
              <a:lnSpc>
                <a:spcPct val="120000"/>
              </a:lnSpc>
              <a:spcBef>
                <a:spcPts val="0"/>
              </a:spcBef>
              <a:buNone/>
            </a:pPr>
            <a:r>
              <a:rPr lang="en-US" b="1" dirty="0"/>
              <a:t>(b) different dividend rights are provided for by Special Resolution of the Company.</a:t>
            </a:r>
          </a:p>
          <a:p>
            <a:pPr marL="0" indent="0">
              <a:lnSpc>
                <a:spcPct val="120000"/>
              </a:lnSpc>
              <a:spcBef>
                <a:spcPts val="1200"/>
              </a:spcBef>
              <a:buNone/>
            </a:pPr>
            <a:r>
              <a:rPr lang="en-US" b="1" u="sng" dirty="0"/>
              <a:t>re winding up</a:t>
            </a:r>
          </a:p>
          <a:p>
            <a:pPr marL="0" indent="0">
              <a:lnSpc>
                <a:spcPct val="120000"/>
              </a:lnSpc>
              <a:spcBef>
                <a:spcPts val="0"/>
              </a:spcBef>
              <a:buNone/>
            </a:pPr>
            <a:r>
              <a:rPr lang="en-US" b="1" dirty="0">
                <a:solidFill>
                  <a:srgbClr val="FF0000"/>
                </a:solidFill>
              </a:rPr>
              <a:t>490.</a:t>
            </a:r>
            <a:r>
              <a:rPr lang="en-US" b="1" dirty="0"/>
              <a:t> [on winding up assets applied in paying creditors] ‘and, subject to such application, must be distributed among the Members according to their rights and interests in the Company unless the Company’s Articles of Association otherwise provide.’</a:t>
            </a:r>
          </a:p>
          <a:p>
            <a:pPr marL="0" indent="0">
              <a:lnSpc>
                <a:spcPct val="100000"/>
              </a:lnSpc>
              <a:spcBef>
                <a:spcPts val="0"/>
              </a:spcBef>
              <a:buNone/>
            </a:pPr>
            <a:endParaRPr lang="en-US" b="1" dirty="0"/>
          </a:p>
          <a:p>
            <a:pPr marL="0" indent="0">
              <a:lnSpc>
                <a:spcPct val="100000"/>
              </a:lnSpc>
              <a:spcBef>
                <a:spcPts val="0"/>
              </a:spcBef>
              <a:buNone/>
            </a:pPr>
            <a:endParaRPr lang="en-US" b="1" dirty="0" smtClean="0"/>
          </a:p>
          <a:p>
            <a:pPr marL="0" indent="0">
              <a:lnSpc>
                <a:spcPct val="100000"/>
              </a:lnSpc>
              <a:spcBef>
                <a:spcPts val="0"/>
              </a:spcBef>
              <a:buNone/>
            </a:pPr>
            <a:endParaRPr lang="en-US" b="1" dirty="0"/>
          </a:p>
          <a:p>
            <a:pPr marL="0" indent="0">
              <a:lnSpc>
                <a:spcPct val="100000"/>
              </a:lnSpc>
              <a:spcBef>
                <a:spcPts val="0"/>
              </a:spcBef>
              <a:buNone/>
            </a:pPr>
            <a:endParaRPr lang="en-US" b="1" dirty="0"/>
          </a:p>
          <a:p>
            <a:pPr marL="0" indent="0">
              <a:lnSpc>
                <a:spcPct val="100000"/>
              </a:lnSpc>
              <a:spcBef>
                <a:spcPts val="0"/>
              </a:spcBef>
              <a:buNone/>
            </a:pPr>
            <a:endParaRPr lang="en-US"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6</a:t>
            </a:fld>
            <a:endParaRPr lang="en-GB"/>
          </a:p>
        </p:txBody>
      </p:sp>
    </p:spTree>
    <p:extLst>
      <p:ext uri="{BB962C8B-B14F-4D97-AF65-F5344CB8AC3E}">
        <p14:creationId xmlns="" xmlns:p14="http://schemas.microsoft.com/office/powerpoint/2010/main" val="3312868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599"/>
            <a:ext cx="11252200" cy="495301"/>
          </a:xfrm>
        </p:spPr>
        <p:txBody>
          <a:bodyPr>
            <a:normAutofit/>
          </a:bodyPr>
          <a:lstStyle/>
          <a:p>
            <a:pPr algn="r"/>
            <a:r>
              <a:rPr lang="en-GB" sz="2000" b="1" dirty="0" smtClean="0"/>
              <a:t>(new) provisions re shares </a:t>
            </a:r>
            <a:r>
              <a:rPr lang="en-GB" sz="2000" b="1" dirty="0" err="1" smtClean="0"/>
              <a:t>cont</a:t>
            </a:r>
            <a:endParaRPr lang="en-GB" sz="2000" b="1" dirty="0"/>
          </a:p>
        </p:txBody>
      </p:sp>
      <p:sp>
        <p:nvSpPr>
          <p:cNvPr id="3" name="Content Placeholder 2"/>
          <p:cNvSpPr>
            <a:spLocks noGrp="1"/>
          </p:cNvSpPr>
          <p:nvPr>
            <p:ph idx="1"/>
          </p:nvPr>
        </p:nvSpPr>
        <p:spPr>
          <a:xfrm>
            <a:off x="360608" y="450761"/>
            <a:ext cx="11487955" cy="6130343"/>
          </a:xfrm>
        </p:spPr>
        <p:txBody>
          <a:bodyPr>
            <a:normAutofit fontScale="92500" lnSpcReduction="20000"/>
          </a:bodyPr>
          <a:lstStyle/>
          <a:p>
            <a:pPr marL="0" indent="0" algn="ctr">
              <a:lnSpc>
                <a:spcPct val="110000"/>
              </a:lnSpc>
              <a:spcBef>
                <a:spcPts val="0"/>
              </a:spcBef>
              <a:buNone/>
            </a:pPr>
            <a:r>
              <a:rPr lang="en-US" sz="4300" b="1" dirty="0"/>
              <a:t>share attributes </a:t>
            </a:r>
            <a:r>
              <a:rPr lang="en-US" sz="4300" b="1" dirty="0" smtClean="0"/>
              <a:t>– ordinary shares</a:t>
            </a:r>
          </a:p>
          <a:p>
            <a:pPr marL="0" indent="0" algn="ctr">
              <a:lnSpc>
                <a:spcPct val="110000"/>
              </a:lnSpc>
              <a:spcBef>
                <a:spcPts val="0"/>
              </a:spcBef>
              <a:buNone/>
            </a:pPr>
            <a:r>
              <a:rPr lang="en-US" sz="4300" b="1" dirty="0" smtClean="0"/>
              <a:t>place it in the articles</a:t>
            </a:r>
          </a:p>
          <a:p>
            <a:pPr marL="0" indent="0" algn="ctr">
              <a:lnSpc>
                <a:spcPct val="110000"/>
              </a:lnSpc>
              <a:spcBef>
                <a:spcPts val="1200"/>
              </a:spcBef>
              <a:buNone/>
            </a:pPr>
            <a:r>
              <a:rPr lang="en-US" sz="3200" b="1" u="sng" dirty="0" smtClean="0"/>
              <a:t>e.g. Schedule </a:t>
            </a:r>
            <a:r>
              <a:rPr lang="en-US" sz="3200" b="1" u="sng" dirty="0"/>
              <a:t>2 – standard form articles</a:t>
            </a:r>
          </a:p>
          <a:p>
            <a:pPr marL="0" indent="0">
              <a:lnSpc>
                <a:spcPct val="110000"/>
              </a:lnSpc>
              <a:spcBef>
                <a:spcPts val="0"/>
              </a:spcBef>
              <a:buNone/>
            </a:pPr>
            <a:r>
              <a:rPr lang="en-US" sz="3200" b="1" dirty="0"/>
              <a:t>31. Subject to this Articles of Association and to the terms of issue of Shares, all </a:t>
            </a:r>
            <a:r>
              <a:rPr lang="en-US" sz="3200" b="1" dirty="0" smtClean="0"/>
              <a:t>Shares attract </a:t>
            </a:r>
            <a:r>
              <a:rPr lang="en-US" sz="3200" b="1" dirty="0"/>
              <a:t>the following rights, privileges and conditions—</a:t>
            </a:r>
          </a:p>
          <a:p>
            <a:pPr marL="0" indent="0">
              <a:lnSpc>
                <a:spcPct val="100000"/>
              </a:lnSpc>
              <a:spcBef>
                <a:spcPts val="600"/>
              </a:spcBef>
              <a:buNone/>
            </a:pPr>
            <a:r>
              <a:rPr lang="en-US" sz="3200" b="1" dirty="0"/>
              <a:t>(a) the right to receive notice of and to attend and vote at all General Meetings of the Company at one vote per Share;</a:t>
            </a:r>
          </a:p>
          <a:p>
            <a:pPr marL="0" indent="0">
              <a:lnSpc>
                <a:spcPct val="110000"/>
              </a:lnSpc>
              <a:spcBef>
                <a:spcPts val="1200"/>
              </a:spcBef>
              <a:spcAft>
                <a:spcPts val="1200"/>
              </a:spcAft>
              <a:buNone/>
            </a:pPr>
            <a:r>
              <a:rPr lang="en-US" sz="3200" b="1" dirty="0"/>
              <a:t>(b) the right to receive dividends;</a:t>
            </a:r>
          </a:p>
          <a:p>
            <a:pPr marL="0" indent="0">
              <a:lnSpc>
                <a:spcPct val="110000"/>
              </a:lnSpc>
              <a:spcBef>
                <a:spcPts val="0"/>
              </a:spcBef>
              <a:buNone/>
            </a:pPr>
            <a:r>
              <a:rPr lang="en-US" sz="3200" b="1" dirty="0"/>
              <a:t>(c) in a winding up, the right to </a:t>
            </a:r>
            <a:r>
              <a:rPr lang="en-US" sz="3200" b="1" dirty="0" smtClean="0"/>
              <a:t>participate equally in the distribution of </a:t>
            </a:r>
            <a:r>
              <a:rPr lang="en-US" sz="3200" b="1" dirty="0"/>
              <a:t>the assets of the Company (both capital and surplus), subject only to any amounts unpaid on the Share</a:t>
            </a:r>
            <a:r>
              <a:rPr lang="en-US" sz="3200" b="1" dirty="0" smtClean="0"/>
              <a:t>.</a:t>
            </a:r>
            <a:endParaRPr lang="en-US" b="1" dirty="0"/>
          </a:p>
          <a:p>
            <a:pPr marL="0" indent="0">
              <a:lnSpc>
                <a:spcPct val="100000"/>
              </a:lnSpc>
              <a:spcBef>
                <a:spcPts val="0"/>
              </a:spcBef>
              <a:buNone/>
            </a:pPr>
            <a:endParaRPr lang="en-US" b="1" dirty="0" smtClean="0"/>
          </a:p>
          <a:p>
            <a:pPr marL="0" indent="0">
              <a:lnSpc>
                <a:spcPct val="100000"/>
              </a:lnSpc>
              <a:spcBef>
                <a:spcPts val="0"/>
              </a:spcBef>
              <a:buNone/>
            </a:pPr>
            <a:endParaRPr lang="en-US" b="1" dirty="0"/>
          </a:p>
          <a:p>
            <a:pPr marL="0" indent="0">
              <a:lnSpc>
                <a:spcPct val="100000"/>
              </a:lnSpc>
              <a:spcBef>
                <a:spcPts val="0"/>
              </a:spcBef>
              <a:buNone/>
            </a:pPr>
            <a:endParaRPr lang="en-US" b="1" dirty="0"/>
          </a:p>
          <a:p>
            <a:pPr marL="0" indent="0">
              <a:lnSpc>
                <a:spcPct val="100000"/>
              </a:lnSpc>
              <a:spcBef>
                <a:spcPts val="0"/>
              </a:spcBef>
              <a:buNone/>
            </a:pPr>
            <a:endParaRPr lang="en-US"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7</a:t>
            </a:fld>
            <a:endParaRPr lang="en-GB"/>
          </a:p>
        </p:txBody>
      </p:sp>
    </p:spTree>
    <p:extLst>
      <p:ext uri="{BB962C8B-B14F-4D97-AF65-F5344CB8AC3E}">
        <p14:creationId xmlns="" xmlns:p14="http://schemas.microsoft.com/office/powerpoint/2010/main" val="3271015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599"/>
            <a:ext cx="11252200" cy="495301"/>
          </a:xfrm>
        </p:spPr>
        <p:txBody>
          <a:bodyPr>
            <a:normAutofit/>
          </a:bodyPr>
          <a:lstStyle/>
          <a:p>
            <a:pPr algn="r"/>
            <a:r>
              <a:rPr lang="en-GB" sz="2000" b="1" dirty="0" smtClean="0"/>
              <a:t>(new) provisions re shares </a:t>
            </a:r>
            <a:r>
              <a:rPr lang="en-GB" sz="2000" b="1" dirty="0" err="1" smtClean="0"/>
              <a:t>cont</a:t>
            </a:r>
            <a:endParaRPr lang="en-GB" sz="2000" b="1" dirty="0"/>
          </a:p>
        </p:txBody>
      </p:sp>
      <p:sp>
        <p:nvSpPr>
          <p:cNvPr id="3" name="Content Placeholder 2"/>
          <p:cNvSpPr>
            <a:spLocks noGrp="1"/>
          </p:cNvSpPr>
          <p:nvPr>
            <p:ph idx="1"/>
          </p:nvPr>
        </p:nvSpPr>
        <p:spPr>
          <a:xfrm>
            <a:off x="1674254" y="965915"/>
            <a:ext cx="9570076" cy="5390435"/>
          </a:xfrm>
        </p:spPr>
        <p:txBody>
          <a:bodyPr>
            <a:normAutofit/>
          </a:bodyPr>
          <a:lstStyle/>
          <a:p>
            <a:pPr marL="0" indent="0" algn="ctr">
              <a:lnSpc>
                <a:spcPct val="100000"/>
              </a:lnSpc>
              <a:spcBef>
                <a:spcPts val="0"/>
              </a:spcBef>
              <a:buNone/>
            </a:pPr>
            <a:r>
              <a:rPr lang="en-US" sz="4400" b="1" dirty="0"/>
              <a:t>creating preference shares</a:t>
            </a:r>
          </a:p>
          <a:p>
            <a:pPr marL="0" indent="0">
              <a:lnSpc>
                <a:spcPct val="100000"/>
              </a:lnSpc>
              <a:spcBef>
                <a:spcPts val="2400"/>
              </a:spcBef>
              <a:buNone/>
            </a:pPr>
            <a:r>
              <a:rPr lang="en-US" sz="3600" b="1" dirty="0" smtClean="0"/>
              <a:t>- share conditions stated </a:t>
            </a:r>
            <a:r>
              <a:rPr lang="en-US" sz="3600" b="1" dirty="0"/>
              <a:t>in </a:t>
            </a:r>
            <a:r>
              <a:rPr lang="en-US" sz="3600" b="1" dirty="0" smtClean="0"/>
              <a:t>the articles</a:t>
            </a:r>
            <a:endParaRPr lang="en-US" sz="3600" b="1" dirty="0"/>
          </a:p>
          <a:p>
            <a:pPr marL="0" indent="0">
              <a:lnSpc>
                <a:spcPct val="100000"/>
              </a:lnSpc>
              <a:spcBef>
                <a:spcPts val="0"/>
              </a:spcBef>
              <a:buNone/>
            </a:pPr>
            <a:r>
              <a:rPr lang="en-US" sz="3600" b="1" dirty="0" smtClean="0"/>
              <a:t>- or </a:t>
            </a:r>
            <a:r>
              <a:rPr lang="en-US" sz="3600" b="1" dirty="0"/>
              <a:t>special resolution (s.191) </a:t>
            </a:r>
            <a:r>
              <a:rPr lang="en-US" sz="3600" b="1" dirty="0" smtClean="0"/>
              <a:t> (</a:t>
            </a:r>
            <a:r>
              <a:rPr lang="en-US" sz="3600" b="1" dirty="0"/>
              <a:t>c.f. 1983 Act)</a:t>
            </a:r>
          </a:p>
          <a:p>
            <a:pPr marL="0" indent="0">
              <a:lnSpc>
                <a:spcPct val="100000"/>
              </a:lnSpc>
              <a:spcBef>
                <a:spcPts val="2400"/>
              </a:spcBef>
              <a:buNone/>
            </a:pPr>
            <a:r>
              <a:rPr lang="en-US" sz="3600" b="1" dirty="0" smtClean="0"/>
              <a:t>s.191(2</a:t>
            </a:r>
            <a:r>
              <a:rPr lang="en-US" sz="3600" b="1" dirty="0"/>
              <a:t>) reminder of design features</a:t>
            </a:r>
          </a:p>
          <a:p>
            <a:pPr marL="0" indent="0">
              <a:lnSpc>
                <a:spcPct val="100000"/>
              </a:lnSpc>
              <a:spcBef>
                <a:spcPts val="0"/>
              </a:spcBef>
              <a:buNone/>
            </a:pPr>
            <a:endParaRPr lang="en-US" b="1" dirty="0"/>
          </a:p>
          <a:p>
            <a:pPr marL="0" indent="0">
              <a:lnSpc>
                <a:spcPct val="100000"/>
              </a:lnSpc>
              <a:spcBef>
                <a:spcPts val="0"/>
              </a:spcBef>
              <a:buNone/>
            </a:pPr>
            <a:endParaRPr lang="en-US" b="1" dirty="0" smtClean="0"/>
          </a:p>
          <a:p>
            <a:pPr marL="0" indent="0">
              <a:lnSpc>
                <a:spcPct val="100000"/>
              </a:lnSpc>
              <a:spcBef>
                <a:spcPts val="0"/>
              </a:spcBef>
              <a:buNone/>
            </a:pPr>
            <a:endParaRPr lang="en-US" b="1" dirty="0"/>
          </a:p>
          <a:p>
            <a:pPr marL="0" indent="0">
              <a:lnSpc>
                <a:spcPct val="100000"/>
              </a:lnSpc>
              <a:spcBef>
                <a:spcPts val="0"/>
              </a:spcBef>
              <a:buNone/>
            </a:pPr>
            <a:endParaRPr lang="en-US" b="1" dirty="0"/>
          </a:p>
          <a:p>
            <a:pPr marL="0" indent="0">
              <a:lnSpc>
                <a:spcPct val="100000"/>
              </a:lnSpc>
              <a:spcBef>
                <a:spcPts val="0"/>
              </a:spcBef>
              <a:buNone/>
            </a:pPr>
            <a:endParaRPr lang="en-US"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8</a:t>
            </a:fld>
            <a:endParaRPr lang="en-GB"/>
          </a:p>
        </p:txBody>
      </p:sp>
    </p:spTree>
    <p:extLst>
      <p:ext uri="{BB962C8B-B14F-4D97-AF65-F5344CB8AC3E}">
        <p14:creationId xmlns="" xmlns:p14="http://schemas.microsoft.com/office/powerpoint/2010/main" val="692188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599"/>
            <a:ext cx="11252200" cy="495301"/>
          </a:xfrm>
        </p:spPr>
        <p:txBody>
          <a:bodyPr>
            <a:normAutofit/>
          </a:bodyPr>
          <a:lstStyle/>
          <a:p>
            <a:pPr algn="r"/>
            <a:r>
              <a:rPr lang="en-GB" sz="2000" b="1" dirty="0" smtClean="0"/>
              <a:t>(new) provisions re shares </a:t>
            </a:r>
            <a:r>
              <a:rPr lang="en-GB" sz="2000" b="1" dirty="0" err="1" smtClean="0"/>
              <a:t>cont</a:t>
            </a:r>
            <a:endParaRPr lang="en-GB" sz="2000" b="1" dirty="0"/>
          </a:p>
        </p:txBody>
      </p:sp>
      <p:sp>
        <p:nvSpPr>
          <p:cNvPr id="3" name="Content Placeholder 2"/>
          <p:cNvSpPr>
            <a:spLocks noGrp="1"/>
          </p:cNvSpPr>
          <p:nvPr>
            <p:ph idx="1"/>
          </p:nvPr>
        </p:nvSpPr>
        <p:spPr>
          <a:xfrm>
            <a:off x="386366" y="596900"/>
            <a:ext cx="11590985" cy="5829299"/>
          </a:xfrm>
        </p:spPr>
        <p:txBody>
          <a:bodyPr>
            <a:normAutofit lnSpcReduction="10000"/>
          </a:bodyPr>
          <a:lstStyle/>
          <a:p>
            <a:pPr marL="0" indent="0" algn="ctr">
              <a:lnSpc>
                <a:spcPct val="100000"/>
              </a:lnSpc>
              <a:spcBef>
                <a:spcPts val="0"/>
              </a:spcBef>
              <a:spcAft>
                <a:spcPts val="1200"/>
              </a:spcAft>
              <a:buNone/>
            </a:pPr>
            <a:r>
              <a:rPr lang="en-US" sz="4000" b="1" dirty="0" smtClean="0"/>
              <a:t>share register</a:t>
            </a:r>
            <a:endParaRPr lang="en-US" sz="4000" b="1" dirty="0"/>
          </a:p>
          <a:p>
            <a:pPr marL="0" indent="0">
              <a:lnSpc>
                <a:spcPct val="100000"/>
              </a:lnSpc>
              <a:spcBef>
                <a:spcPts val="0"/>
              </a:spcBef>
              <a:buNone/>
            </a:pPr>
            <a:r>
              <a:rPr lang="en-US" b="1" dirty="0"/>
              <a:t>co to maintain register of </a:t>
            </a:r>
            <a:r>
              <a:rPr lang="en-US" b="1" dirty="0" smtClean="0"/>
              <a:t>members / option holders /debentures / charges </a:t>
            </a:r>
            <a:r>
              <a:rPr lang="en-US" b="1" dirty="0"/>
              <a:t>(s.81)</a:t>
            </a:r>
          </a:p>
          <a:p>
            <a:pPr marL="0" indent="0">
              <a:lnSpc>
                <a:spcPct val="100000"/>
              </a:lnSpc>
              <a:spcBef>
                <a:spcPts val="1800"/>
              </a:spcBef>
              <a:buNone/>
            </a:pPr>
            <a:r>
              <a:rPr lang="en-US" b="1" u="sng" dirty="0"/>
              <a:t>register of members (s.82)</a:t>
            </a:r>
          </a:p>
          <a:p>
            <a:pPr marL="0" indent="0">
              <a:lnSpc>
                <a:spcPct val="100000"/>
              </a:lnSpc>
              <a:spcBef>
                <a:spcPts val="0"/>
              </a:spcBef>
              <a:buNone/>
            </a:pPr>
            <a:r>
              <a:rPr lang="en-US" b="1" dirty="0"/>
              <a:t>- </a:t>
            </a:r>
            <a:r>
              <a:rPr lang="en-US" b="1" dirty="0" smtClean="0"/>
              <a:t>member’s name</a:t>
            </a:r>
            <a:r>
              <a:rPr lang="en-US" b="1" dirty="0"/>
              <a:t>, address, date (became member and allotted)</a:t>
            </a:r>
          </a:p>
          <a:p>
            <a:pPr marL="0" indent="0">
              <a:lnSpc>
                <a:spcPct val="100000"/>
              </a:lnSpc>
              <a:spcBef>
                <a:spcPts val="0"/>
              </a:spcBef>
              <a:buNone/>
            </a:pPr>
            <a:r>
              <a:rPr lang="en-US" b="1" dirty="0"/>
              <a:t>- shares held (share </a:t>
            </a:r>
            <a:r>
              <a:rPr lang="en-US" b="1" dirty="0" smtClean="0"/>
              <a:t>no. </a:t>
            </a:r>
            <a:r>
              <a:rPr lang="en-US" b="1" dirty="0"/>
              <a:t>or cert </a:t>
            </a:r>
            <a:r>
              <a:rPr lang="en-US" b="1" dirty="0" smtClean="0"/>
              <a:t>no.)</a:t>
            </a:r>
            <a:endParaRPr lang="en-US" b="1" dirty="0"/>
          </a:p>
          <a:p>
            <a:pPr marL="0" indent="0">
              <a:lnSpc>
                <a:spcPct val="100000"/>
              </a:lnSpc>
              <a:spcBef>
                <a:spcPts val="0"/>
              </a:spcBef>
              <a:buNone/>
            </a:pPr>
            <a:r>
              <a:rPr lang="en-US" b="1" dirty="0"/>
              <a:t>- class</a:t>
            </a:r>
          </a:p>
          <a:p>
            <a:pPr marL="0" indent="0">
              <a:lnSpc>
                <a:spcPct val="100000"/>
              </a:lnSpc>
              <a:spcBef>
                <a:spcPts val="0"/>
              </a:spcBef>
              <a:buNone/>
            </a:pPr>
            <a:r>
              <a:rPr lang="en-US" b="1" dirty="0"/>
              <a:t>- amount paid</a:t>
            </a:r>
          </a:p>
          <a:p>
            <a:pPr marL="0" indent="0">
              <a:lnSpc>
                <a:spcPct val="100000"/>
              </a:lnSpc>
              <a:spcBef>
                <a:spcPts val="0"/>
              </a:spcBef>
              <a:buNone/>
            </a:pPr>
            <a:r>
              <a:rPr lang="en-US" b="1" dirty="0"/>
              <a:t>- whether fully paid</a:t>
            </a:r>
          </a:p>
          <a:p>
            <a:pPr marL="0" indent="0">
              <a:lnSpc>
                <a:spcPct val="100000"/>
              </a:lnSpc>
              <a:spcBef>
                <a:spcPts val="0"/>
              </a:spcBef>
              <a:buNone/>
            </a:pPr>
            <a:r>
              <a:rPr lang="en-US" b="1" dirty="0"/>
              <a:t>- amount unpaid if any</a:t>
            </a:r>
          </a:p>
          <a:p>
            <a:pPr marL="0" indent="0">
              <a:lnSpc>
                <a:spcPct val="100000"/>
              </a:lnSpc>
              <a:spcBef>
                <a:spcPts val="0"/>
              </a:spcBef>
              <a:buNone/>
            </a:pPr>
            <a:endParaRPr lang="en-US" b="1" dirty="0"/>
          </a:p>
          <a:p>
            <a:pPr marL="0" indent="0">
              <a:lnSpc>
                <a:spcPct val="100000"/>
              </a:lnSpc>
              <a:spcBef>
                <a:spcPts val="0"/>
              </a:spcBef>
              <a:buNone/>
            </a:pPr>
            <a:r>
              <a:rPr lang="en-US" b="1" dirty="0"/>
              <a:t>shares to be numbered (s.238(1))</a:t>
            </a:r>
          </a:p>
          <a:p>
            <a:pPr marL="0" indent="0">
              <a:lnSpc>
                <a:spcPct val="100000"/>
              </a:lnSpc>
              <a:spcBef>
                <a:spcPts val="0"/>
              </a:spcBef>
              <a:buNone/>
            </a:pPr>
            <a:r>
              <a:rPr lang="en-US" b="1" dirty="0"/>
              <a:t>unless all shares in the class fully paid (s.238(2)(a))</a:t>
            </a:r>
          </a:p>
          <a:p>
            <a:pPr marL="0" indent="0">
              <a:lnSpc>
                <a:spcPct val="100000"/>
              </a:lnSpc>
              <a:spcBef>
                <a:spcPts val="0"/>
              </a:spcBef>
              <a:buNone/>
            </a:pPr>
            <a:endParaRPr lang="en-US" b="1" dirty="0"/>
          </a:p>
          <a:p>
            <a:pPr marL="0" indent="0">
              <a:lnSpc>
                <a:spcPct val="100000"/>
              </a:lnSpc>
              <a:spcBef>
                <a:spcPts val="0"/>
              </a:spcBef>
              <a:buNone/>
            </a:pPr>
            <a:endParaRPr lang="en-US" b="1" dirty="0" smtClean="0"/>
          </a:p>
          <a:p>
            <a:pPr marL="0" indent="0">
              <a:lnSpc>
                <a:spcPct val="100000"/>
              </a:lnSpc>
              <a:spcBef>
                <a:spcPts val="0"/>
              </a:spcBef>
              <a:buNone/>
            </a:pPr>
            <a:endParaRPr lang="en-US" b="1" dirty="0"/>
          </a:p>
          <a:p>
            <a:pPr marL="0" indent="0">
              <a:lnSpc>
                <a:spcPct val="100000"/>
              </a:lnSpc>
              <a:spcBef>
                <a:spcPts val="0"/>
              </a:spcBef>
              <a:buNone/>
            </a:pPr>
            <a:endParaRPr lang="en-US" b="1" dirty="0"/>
          </a:p>
          <a:p>
            <a:pPr marL="0" indent="0">
              <a:lnSpc>
                <a:spcPct val="100000"/>
              </a:lnSpc>
              <a:spcBef>
                <a:spcPts val="0"/>
              </a:spcBef>
              <a:buNone/>
            </a:pPr>
            <a:endParaRPr lang="en-US" b="1" dirty="0"/>
          </a:p>
        </p:txBody>
      </p:sp>
      <p:sp>
        <p:nvSpPr>
          <p:cNvPr id="4" name="Slide Number Placeholder 3"/>
          <p:cNvSpPr>
            <a:spLocks noGrp="1"/>
          </p:cNvSpPr>
          <p:nvPr>
            <p:ph type="sldNum" sz="quarter" idx="12"/>
          </p:nvPr>
        </p:nvSpPr>
        <p:spPr/>
        <p:txBody>
          <a:bodyPr/>
          <a:lstStyle/>
          <a:p>
            <a:fld id="{79460653-8FD6-4BCA-A537-690D0EF2C7EC}" type="slidenum">
              <a:rPr lang="en-GB" smtClean="0"/>
              <a:pPr/>
              <a:t>9</a:t>
            </a:fld>
            <a:endParaRPr lang="en-GB"/>
          </a:p>
        </p:txBody>
      </p:sp>
    </p:spTree>
    <p:extLst>
      <p:ext uri="{BB962C8B-B14F-4D97-AF65-F5344CB8AC3E}">
        <p14:creationId xmlns="" xmlns:p14="http://schemas.microsoft.com/office/powerpoint/2010/main" val="1033859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1183</TotalTime>
  <Words>4029</Words>
  <Application>Microsoft Office PowerPoint</Application>
  <PresentationFormat>Custom</PresentationFormat>
  <Paragraphs>588</Paragraphs>
  <Slides>54</Slides>
  <Notes>2</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Slide 1</vt:lpstr>
      <vt:lpstr>Part One</vt:lpstr>
      <vt:lpstr>(new) provisions re shares</vt:lpstr>
      <vt:lpstr>(new) provisions re shares cont</vt:lpstr>
      <vt:lpstr>(new) provisions re shares cont</vt:lpstr>
      <vt:lpstr>(new) provisions re shares cont</vt:lpstr>
      <vt:lpstr>(new) provisions re shares cont</vt:lpstr>
      <vt:lpstr>(new) provisions re shares cont</vt:lpstr>
      <vt:lpstr>(new) provisions re shares cont</vt:lpstr>
      <vt:lpstr>(new) provisions re shares cont</vt:lpstr>
      <vt:lpstr>(new) provisions re shares cont</vt:lpstr>
      <vt:lpstr>debentures</vt:lpstr>
      <vt:lpstr>debentures (i.e. bonds)</vt:lpstr>
      <vt:lpstr>Slide 14</vt:lpstr>
      <vt:lpstr>debentures (i.e. bonds) cont</vt:lpstr>
      <vt:lpstr>debentures (i.e. bonds) cont</vt:lpstr>
      <vt:lpstr>debentures (i.e. bonds) cont</vt:lpstr>
      <vt:lpstr>issues to the public</vt:lpstr>
      <vt:lpstr>issues to the public cont</vt:lpstr>
      <vt:lpstr>issues to the public cont</vt:lpstr>
      <vt:lpstr>issues to the public cont</vt:lpstr>
      <vt:lpstr>issues to the public cont</vt:lpstr>
      <vt:lpstr>issues to the public cont</vt:lpstr>
      <vt:lpstr>prospectus liability</vt:lpstr>
      <vt:lpstr>prospectus liability cont</vt:lpstr>
      <vt:lpstr>prospectus liability cont</vt:lpstr>
      <vt:lpstr>Part Two</vt:lpstr>
      <vt:lpstr>some background</vt:lpstr>
      <vt:lpstr>permissible?</vt:lpstr>
      <vt:lpstr>permissible?</vt:lpstr>
      <vt:lpstr>What can the co hand to members?</vt:lpstr>
      <vt:lpstr>So what’s really new in 2015 Act?</vt:lpstr>
      <vt:lpstr>Good idea?</vt:lpstr>
      <vt:lpstr>2014 Glencore plc does $1 billion buyback Sept 2015 announces fresh issue up to $2.5 billion</vt:lpstr>
      <vt:lpstr>the details on buybacks</vt:lpstr>
      <vt:lpstr>‘innovative finance’</vt:lpstr>
      <vt:lpstr>                                                                                                              ‘innovative finance’ cont the classic transaction</vt:lpstr>
      <vt:lpstr>                                                                          ‘innovative finance’ cont innovative transaction 1</vt:lpstr>
      <vt:lpstr>‘innovative finance’ cont</vt:lpstr>
      <vt:lpstr>             ‘innovative finance’ cont innovative transaction 2</vt:lpstr>
      <vt:lpstr>comment</vt:lpstr>
      <vt:lpstr>comment re s.233</vt:lpstr>
      <vt:lpstr>to conclude</vt:lpstr>
      <vt:lpstr>Footnote re s.663</vt:lpstr>
      <vt:lpstr>Slide 45</vt:lpstr>
      <vt:lpstr>not my mandate</vt:lpstr>
      <vt:lpstr>5 reasons not to use Sch 2 when forming a co</vt:lpstr>
      <vt:lpstr>5 reasons not to use Sch 2 when forming a co</vt:lpstr>
      <vt:lpstr>5 reasons not to use Sch 2 when forming a co</vt:lpstr>
      <vt:lpstr>5 reasons not to use Sch 2 when forming a co</vt:lpstr>
      <vt:lpstr>5 reasons not to use Sch 2 when forming a co</vt:lpstr>
      <vt:lpstr>5 reasons not to use Sch 2 when forming a co</vt:lpstr>
      <vt:lpstr>5 reasons not to use Sch 2 when forming a co</vt:lpstr>
      <vt:lpstr>5 reasons not to use Sch 2 when forming a co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169</cp:revision>
  <dcterms:created xsi:type="dcterms:W3CDTF">2015-11-30T16:39:25Z</dcterms:created>
  <dcterms:modified xsi:type="dcterms:W3CDTF">2015-12-02T00:36:57Z</dcterms:modified>
</cp:coreProperties>
</file>