
<file path=[Content_Types].xml><?xml version="1.0" encoding="utf-8"?>
<Types xmlns="http://schemas.openxmlformats.org/package/2006/content-types">
  <Override PartName="/ppt/slides/slide6.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2"/>
  </p:sldMasterIdLst>
  <p:notesMasterIdLst>
    <p:notesMasterId r:id="rId28"/>
  </p:notesMasterIdLst>
  <p:handoutMasterIdLst>
    <p:handoutMasterId r:id="rId29"/>
  </p:handoutMasterIdLst>
  <p:sldIdLst>
    <p:sldId id="256" r:id="rId3"/>
    <p:sldId id="257" r:id="rId4"/>
    <p:sldId id="258" r:id="rId5"/>
    <p:sldId id="259" r:id="rId6"/>
    <p:sldId id="260" r:id="rId7"/>
    <p:sldId id="261" r:id="rId8"/>
    <p:sldId id="273" r:id="rId9"/>
    <p:sldId id="262" r:id="rId10"/>
    <p:sldId id="263" r:id="rId11"/>
    <p:sldId id="274" r:id="rId12"/>
    <p:sldId id="264" r:id="rId13"/>
    <p:sldId id="265" r:id="rId14"/>
    <p:sldId id="266" r:id="rId15"/>
    <p:sldId id="267" r:id="rId16"/>
    <p:sldId id="268" r:id="rId17"/>
    <p:sldId id="275" r:id="rId18"/>
    <p:sldId id="276" r:id="rId19"/>
    <p:sldId id="277" r:id="rId20"/>
    <p:sldId id="269" r:id="rId21"/>
    <p:sldId id="278" r:id="rId22"/>
    <p:sldId id="270" r:id="rId23"/>
    <p:sldId id="279" r:id="rId24"/>
    <p:sldId id="271" r:id="rId25"/>
    <p:sldId id="280" r:id="rId26"/>
    <p:sldId id="27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35997" autoAdjust="0"/>
    <p:restoredTop sz="86377" autoAdjust="0"/>
  </p:normalViewPr>
  <p:slideViewPr>
    <p:cSldViewPr>
      <p:cViewPr varScale="1">
        <p:scale>
          <a:sx n="78" d="100"/>
          <a:sy n="78" d="100"/>
        </p:scale>
        <p:origin x="-1602" y="-102"/>
      </p:cViewPr>
      <p:guideLst>
        <p:guide orient="horz" pos="2160"/>
        <p:guide pos="2880"/>
      </p:guideLst>
    </p:cSldViewPr>
  </p:slideViewPr>
  <p:outlineViewPr>
    <p:cViewPr>
      <p:scale>
        <a:sx n="33" d="100"/>
        <a:sy n="33" d="100"/>
      </p:scale>
      <p:origin x="0" y="10698"/>
    </p:cViewPr>
  </p:outlineViewPr>
  <p:notesTextViewPr>
    <p:cViewPr>
      <p:scale>
        <a:sx n="100" d="100"/>
        <a:sy n="100" d="100"/>
      </p:scale>
      <p:origin x="0" y="0"/>
    </p:cViewPr>
  </p:notesTextViewPr>
  <p:notesViewPr>
    <p:cSldViewPr>
      <p:cViewPr varScale="1">
        <p:scale>
          <a:sx n="69" d="100"/>
          <a:sy n="69" d="100"/>
        </p:scale>
        <p:origin x="-283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smtClean="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02-Dec-15</a:t>
            </a:fld>
            <a:endParaRPr lang="en-US" smtClean="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smtClean="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smtClean="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smtClean="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02-Dec-15</a:t>
            </a:fld>
            <a:endParaRPr lang="en-US" smtClean="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smtClean="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smtClean="0"/>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cstate="print">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cstate="print">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cstate="print">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cstate="print"/>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C1650C5-D634-42D8-909F-CCE4956DEA55}" type="datetime3">
              <a:rPr lang="en-US" smtClean="0"/>
              <a:pPr/>
              <a:t>2 December 2015</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a:xfrm>
            <a:off x="3124200" y="6245225"/>
            <a:ext cx="2895600" cy="476250"/>
          </a:xfrm>
          <a:prstGeom prst="rect">
            <a:avLst/>
          </a:prstGeom>
        </p:spPr>
        <p:txBody>
          <a:bodyPr/>
          <a:lstStyle/>
          <a:p>
            <a:endParaRPr lang="en-US"/>
          </a:p>
        </p:txBody>
      </p:sp>
      <p:pic>
        <p:nvPicPr>
          <p:cNvPr id="13" name="Picture 12" descr="howardslogo"/>
          <p:cNvPicPr/>
          <p:nvPr userDrawn="1"/>
        </p:nvPicPr>
        <p:blipFill>
          <a:blip r:embed="rId6" cstate="print">
            <a:clrChange>
              <a:clrFrom>
                <a:srgbClr val="FFFFFF"/>
              </a:clrFrom>
              <a:clrTo>
                <a:srgbClr val="FFFFFF">
                  <a:alpha val="0"/>
                </a:srgbClr>
              </a:clrTo>
            </a:clrChange>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419600" y="381000"/>
            <a:ext cx="4724400" cy="914400"/>
          </a:xfrm>
          <a:prstGeom prst="rect">
            <a:avLst/>
          </a:prstGeom>
          <a:noFill/>
          <a:ln>
            <a:noFill/>
          </a:ln>
        </p:spPr>
      </p:pic>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smtClean="0"/>
              <a:t>Click to edit Master title style</a:t>
            </a:r>
            <a:endParaRPr lang="en-US"/>
          </a:p>
        </p:txBody>
      </p:sp>
      <p:sp>
        <p:nvSpPr>
          <p:cNvPr id="8" name="Date Placeholder 7"/>
          <p:cNvSpPr>
            <a:spLocks noGrp="1"/>
          </p:cNvSpPr>
          <p:nvPr>
            <p:ph type="dt" sz="half" idx="10"/>
          </p:nvPr>
        </p:nvSpPr>
        <p:spPr/>
        <p:txBody>
          <a:bodyPr/>
          <a:lstStyle/>
          <a:p>
            <a:fld id="{67ACDEA5-50D2-41BA-BBC9-D5BBF27F08A6}" type="datetime3">
              <a:rPr lang="en-US" smtClean="0"/>
              <a:pPr/>
              <a:t>2 December 2015</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a:xfrm>
            <a:off x="3124200" y="6245225"/>
            <a:ext cx="2895600" cy="476250"/>
          </a:xfrm>
          <a:prstGeom prst="rect">
            <a:avLst/>
          </a:prstGeom>
        </p:spPr>
        <p:txBody>
          <a:bodyPr/>
          <a:lstStyle/>
          <a:p>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smtClean="0"/>
              <a:t>Click to edit Master title style</a:t>
            </a:r>
            <a:endParaRPr lang="en-US"/>
          </a:p>
        </p:txBody>
      </p:sp>
      <p:sp>
        <p:nvSpPr>
          <p:cNvPr id="7" name="Date Placeholder 6"/>
          <p:cNvSpPr>
            <a:spLocks noGrp="1"/>
          </p:cNvSpPr>
          <p:nvPr>
            <p:ph type="dt" sz="half" idx="10"/>
          </p:nvPr>
        </p:nvSpPr>
        <p:spPr/>
        <p:txBody>
          <a:bodyPr/>
          <a:lstStyle/>
          <a:p>
            <a:fld id="{7C20B9E2-FF73-4D44-86E9-0D27B96BD41B}" type="datetime3">
              <a:rPr lang="en-US" smtClean="0"/>
              <a:pPr/>
              <a:t>2 December 2015</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a:xfrm>
            <a:off x="3124200" y="6245225"/>
            <a:ext cx="2895600" cy="476250"/>
          </a:xfrm>
          <a:prstGeom prst="rect">
            <a:avLst/>
          </a:prstGeom>
        </p:spPr>
        <p:txBody>
          <a:bodyPr/>
          <a:lstStyle/>
          <a:p>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611C4C3-5EEE-4FD9-BB3F-14D49ADB204D}" type="datetime3">
              <a:rPr lang="en-US" smtClean="0"/>
              <a:pPr/>
              <a:t>2 December 2015</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a:xfrm>
            <a:off x="3124200" y="6245225"/>
            <a:ext cx="2895600" cy="476250"/>
          </a:xfrm>
          <a:prstGeom prst="rect">
            <a:avLst/>
          </a:prstGeom>
        </p:spPr>
        <p:txBody>
          <a:bodyPr/>
          <a:lstStyle/>
          <a:p>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smtClean="0"/>
              <a:t>Click to edit Master title style</a:t>
            </a:r>
            <a:endParaRPr lang="en-US"/>
          </a:p>
        </p:txBody>
      </p:sp>
      <p:sp>
        <p:nvSpPr>
          <p:cNvPr id="10" name="Date Placeholder 9"/>
          <p:cNvSpPr>
            <a:spLocks noGrp="1"/>
          </p:cNvSpPr>
          <p:nvPr>
            <p:ph type="dt" sz="half" idx="10"/>
          </p:nvPr>
        </p:nvSpPr>
        <p:spPr/>
        <p:txBody>
          <a:bodyPr/>
          <a:lstStyle/>
          <a:p>
            <a:fld id="{F0EE1393-7687-4CFC-8D7A-0D5F776509E4}" type="datetime3">
              <a:rPr lang="en-US" smtClean="0"/>
              <a:pPr/>
              <a:t>2 December 2015</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a:xfrm>
            <a:off x="3124200" y="6245225"/>
            <a:ext cx="2895600" cy="476250"/>
          </a:xfrm>
          <a:prstGeom prst="rect">
            <a:avLst/>
          </a:prstGeom>
        </p:spPr>
        <p:txBody>
          <a:bodyPr/>
          <a:lstStyle/>
          <a:p>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smtClean="0"/>
              <a:t>Click to edit Master title style</a:t>
            </a:r>
            <a:endParaRPr lang="en-US"/>
          </a:p>
        </p:txBody>
      </p:sp>
      <p:sp>
        <p:nvSpPr>
          <p:cNvPr id="8" name="Date Placeholder 7"/>
          <p:cNvSpPr>
            <a:spLocks noGrp="1"/>
          </p:cNvSpPr>
          <p:nvPr>
            <p:ph type="dt" sz="half" idx="10"/>
          </p:nvPr>
        </p:nvSpPr>
        <p:spPr/>
        <p:txBody>
          <a:bodyPr/>
          <a:lstStyle/>
          <a:p>
            <a:fld id="{FC5E664D-131C-4631-ADD9-B21AFD13EC74}" type="datetime3">
              <a:rPr lang="en-US" smtClean="0"/>
              <a:pPr/>
              <a:t>2 December 2015</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a:xfrm>
            <a:off x="3124200" y="6245225"/>
            <a:ext cx="2895600" cy="476250"/>
          </a:xfrm>
          <a:prstGeom prst="rect">
            <a:avLst/>
          </a:prstGeom>
        </p:spPr>
        <p:txBody>
          <a:bodyPr/>
          <a:lstStyle/>
          <a:p>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 name="Rectangle 17"/>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smtClean="0"/>
              <a:t>Click to edit Master title style</a:t>
            </a:r>
            <a:endParaRPr lang="en-US"/>
          </a:p>
        </p:txBody>
      </p:sp>
      <p:sp>
        <p:nvSpPr>
          <p:cNvPr id="9" name="Date Placeholder 8"/>
          <p:cNvSpPr>
            <a:spLocks noGrp="1"/>
          </p:cNvSpPr>
          <p:nvPr>
            <p:ph type="dt" sz="half" idx="10"/>
          </p:nvPr>
        </p:nvSpPr>
        <p:spPr/>
        <p:txBody>
          <a:bodyPr/>
          <a:lstStyle/>
          <a:p>
            <a:fld id="{7FB3C3BB-A376-47CC-82E7-0ED6A7FD2343}" type="datetime3">
              <a:rPr lang="en-US" smtClean="0"/>
              <a:pPr/>
              <a:t>2 December 2015</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a:xfrm>
            <a:off x="3124200" y="6245225"/>
            <a:ext cx="2895600" cy="476250"/>
          </a:xfrm>
          <a:prstGeom prst="rect">
            <a:avLst/>
          </a:prstGeom>
        </p:spPr>
        <p:txBody>
          <a:bodyPr/>
          <a:lstStyle/>
          <a:p>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cstate="print">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cstate="print"/>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smtClean="0"/>
              <a:t>Click to edit Master title style</a:t>
            </a:r>
            <a:endParaRPr lang="en-US"/>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C6DA3405-E6B1-495C-8FF4-8A5900061528}" type="datetime3">
              <a:rPr lang="en-US" sz="1000" smtClean="0"/>
              <a:pPr/>
              <a:t>2 December 2015</a:t>
            </a:fld>
            <a:endParaRPr lang="en-US" sz="1000" dirty="0" smtClean="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smtClean="0"/>
          </a:p>
        </p:txBody>
      </p:sp>
      <p:pic>
        <p:nvPicPr>
          <p:cNvPr id="13" name="Picture 12" descr="howardslogo"/>
          <p:cNvPicPr/>
          <p:nvPr userDrawn="1"/>
        </p:nvPicPr>
        <p:blipFill>
          <a:blip r:embed="rId11" cstate="print">
            <a:clrChange>
              <a:clrFrom>
                <a:srgbClr val="FFFFFF"/>
              </a:clrFrom>
              <a:clrTo>
                <a:srgbClr val="FFFFFF">
                  <a:alpha val="0"/>
                </a:srgbClr>
              </a:clrTo>
            </a:clrChange>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3133725" y="6248400"/>
            <a:ext cx="2581275" cy="409575"/>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dissolve/>
  </p:transition>
  <p:hf hdr="0" ftr="0"/>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492734" y="3962400"/>
            <a:ext cx="6194066" cy="1905000"/>
          </a:xfrm>
        </p:spPr>
        <p:txBody>
          <a:bodyPr>
            <a:normAutofit fontScale="47500" lnSpcReduction="20000"/>
          </a:bodyPr>
          <a:lstStyle/>
          <a:p>
            <a:r>
              <a:rPr lang="en-AU" sz="5100" dirty="0" smtClean="0"/>
              <a:t>Fiji Institute of Accountants Symposium</a:t>
            </a:r>
          </a:p>
          <a:p>
            <a:r>
              <a:rPr lang="en-AU" sz="5100" dirty="0" smtClean="0"/>
              <a:t>External Administration of a Company </a:t>
            </a:r>
          </a:p>
          <a:p>
            <a:endParaRPr lang="en-AU" sz="5100" dirty="0" smtClean="0"/>
          </a:p>
          <a:p>
            <a:endParaRPr lang="en-AU" sz="5100" dirty="0" smtClean="0"/>
          </a:p>
          <a:p>
            <a:endParaRPr lang="en-AU" dirty="0" smtClean="0"/>
          </a:p>
          <a:p>
            <a:endParaRPr lang="en-AU" dirty="0" smtClean="0"/>
          </a:p>
          <a:p>
            <a:r>
              <a:rPr lang="en-AU" dirty="0" smtClean="0"/>
              <a:t>Wylie Clarke</a:t>
            </a:r>
          </a:p>
          <a:p>
            <a:endParaRPr lang="en-AU" dirty="0" smtClean="0"/>
          </a:p>
        </p:txBody>
      </p:sp>
      <p:sp>
        <p:nvSpPr>
          <p:cNvPr id="3" name="Title 2"/>
          <p:cNvSpPr>
            <a:spLocks noGrp="1"/>
          </p:cNvSpPr>
          <p:nvPr>
            <p:ph type="ctrTitle"/>
          </p:nvPr>
        </p:nvSpPr>
        <p:spPr>
          <a:xfrm>
            <a:off x="1108986" y="2590800"/>
            <a:ext cx="7577814" cy="1470025"/>
          </a:xfrm>
        </p:spPr>
        <p:txBody>
          <a:bodyPr>
            <a:noAutofit/>
          </a:bodyPr>
          <a:lstStyle/>
          <a:p>
            <a:r>
              <a:rPr lang="en-AU" sz="5400" b="1" dirty="0" smtClean="0"/>
              <a:t>Companies Act 2015 </a:t>
            </a:r>
            <a:r>
              <a:rPr lang="en-AU" sz="5400" dirty="0" smtClean="0"/>
              <a:t>(“</a:t>
            </a:r>
            <a:r>
              <a:rPr lang="en-AU" sz="5400" b="1" dirty="0" smtClean="0"/>
              <a:t>Act</a:t>
            </a:r>
            <a:r>
              <a:rPr lang="en-AU" sz="5400" dirty="0" smtClean="0"/>
              <a:t>”)</a:t>
            </a:r>
            <a:endParaRPr lang="en-US" sz="5400" dirty="0"/>
          </a:p>
        </p:txBody>
      </p:sp>
      <p:sp>
        <p:nvSpPr>
          <p:cNvPr id="4" name="Date Placeholder 3"/>
          <p:cNvSpPr>
            <a:spLocks noGrp="1"/>
          </p:cNvSpPr>
          <p:nvPr>
            <p:ph type="dt" sz="half" idx="10"/>
          </p:nvPr>
        </p:nvSpPr>
        <p:spPr/>
        <p:txBody>
          <a:bodyPr/>
          <a:lstStyle/>
          <a:p>
            <a:fld id="{792BB1DF-DF2B-41ED-81AF-3E07C78E9001}" type="datetime3">
              <a:rPr lang="en-US" smtClean="0"/>
              <a:pPr/>
              <a:t>2 December 2015</a:t>
            </a:fld>
            <a:endParaRPr lang="en-US" dirty="0"/>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a:t>
            </a:fld>
            <a:endParaRPr lang="en-U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marR="0" indent="-342900" algn="just" defTabSz="914400" eaLnBrk="1" fontAlgn="auto" latinLnBrk="0" hangingPunct="1">
              <a:lnSpc>
                <a:spcPct val="100000"/>
              </a:lnSpc>
              <a:spcBef>
                <a:spcPts val="0"/>
              </a:spcBef>
              <a:spcAft>
                <a:spcPts val="0"/>
              </a:spcAft>
              <a:buClrTx/>
              <a:buSzTx/>
              <a:buFontTx/>
              <a:buChar char="•"/>
              <a:tabLst/>
              <a:defRPr/>
            </a:pPr>
            <a:r>
              <a:rPr lang="en-AU" sz="2800" dirty="0" smtClean="0">
                <a:latin typeface="+mn-lt"/>
              </a:rPr>
              <a:t>Receivers deal can only deal with the property secured under the security under which they were appointed (s.446(2), liquidators take control of all of the company’s property (s.541).</a:t>
            </a:r>
            <a:endParaRPr lang="en-US" sz="2800" dirty="0" smtClean="0"/>
          </a:p>
          <a:p>
            <a:r>
              <a:rPr lang="en-AU" sz="2800" dirty="0" smtClean="0">
                <a:latin typeface="+mn-lt"/>
              </a:rPr>
              <a:t>Receivers can, if the security and instrument they are appointed under permits it, continue to operate the business of the company (s.446(2), a liquidator may only operate it for the purpose of winding up (s.543(1)(b)).</a:t>
            </a:r>
            <a:endParaRPr lang="en-US" dirty="0"/>
          </a:p>
        </p:txBody>
      </p:sp>
      <p:sp>
        <p:nvSpPr>
          <p:cNvPr id="3" name="Title 2"/>
          <p:cNvSpPr>
            <a:spLocks noGrp="1"/>
          </p:cNvSpPr>
          <p:nvPr>
            <p:ph type="title"/>
          </p:nvPr>
        </p:nvSpPr>
        <p:spPr/>
        <p:txBody>
          <a:bodyPr/>
          <a:lstStyle/>
          <a:p>
            <a:r>
              <a:rPr lang="en-AU" sz="3600" dirty="0" smtClean="0">
                <a:solidFill>
                  <a:schemeClr val="tx1">
                    <a:alpha val="100000"/>
                  </a:schemeClr>
                </a:solidFill>
                <a:latin typeface="+mj-lt"/>
              </a:rPr>
              <a:t>Q.1: Legal Distinctions(continued)</a:t>
            </a:r>
            <a:endParaRPr lang="en-US" dirty="0"/>
          </a:p>
        </p:txBody>
      </p:sp>
      <p:sp>
        <p:nvSpPr>
          <p:cNvPr id="4" name="Date Placeholder 3"/>
          <p:cNvSpPr>
            <a:spLocks noGrp="1"/>
          </p:cNvSpPr>
          <p:nvPr>
            <p:ph type="dt" sz="half" idx="10"/>
          </p:nvPr>
        </p:nvSpPr>
        <p:spPr/>
        <p:txBody>
          <a:bodyPr/>
          <a:lstStyle/>
          <a:p>
            <a:fld id="{FC5E664D-131C-4631-ADD9-B21AFD13EC74}"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10</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Rules regarding receiverships</a:t>
            </a:r>
            <a:endParaRPr lang="en-US" dirty="0"/>
          </a:p>
        </p:txBody>
      </p:sp>
      <p:sp>
        <p:nvSpPr>
          <p:cNvPr id="3" name="Content Placeholder 2"/>
          <p:cNvSpPr>
            <a:spLocks noGrp="1"/>
          </p:cNvSpPr>
          <p:nvPr>
            <p:ph idx="1"/>
          </p:nvPr>
        </p:nvSpPr>
        <p:spPr/>
        <p:txBody>
          <a:bodyPr>
            <a:normAutofit lnSpcReduction="10000"/>
          </a:bodyPr>
          <a:lstStyle/>
          <a:p>
            <a:r>
              <a:rPr lang="en-AU" sz="3200" dirty="0" smtClean="0"/>
              <a:t>Who cannot act as receiver (s.441):</a:t>
            </a:r>
          </a:p>
          <a:p>
            <a:pPr lvl="1" algn="just"/>
            <a:r>
              <a:rPr lang="en-AU" sz="2800" dirty="0" smtClean="0"/>
              <a:t>A company;</a:t>
            </a:r>
          </a:p>
          <a:p>
            <a:pPr lvl="1" algn="just"/>
            <a:r>
              <a:rPr lang="en-AU" sz="2800" dirty="0" smtClean="0"/>
              <a:t>A mortgagee of the company;</a:t>
            </a:r>
          </a:p>
          <a:p>
            <a:pPr lvl="1" algn="just"/>
            <a:r>
              <a:rPr lang="en-AU" sz="2800" dirty="0" smtClean="0"/>
              <a:t>Auditor, director, secretary or employee of the company;</a:t>
            </a:r>
          </a:p>
          <a:p>
            <a:pPr lvl="1" algn="just"/>
            <a:r>
              <a:rPr lang="en-AU" sz="2800" dirty="0" smtClean="0"/>
              <a:t>A director, secretary or employee of the  mortgagee of the company;</a:t>
            </a:r>
          </a:p>
          <a:p>
            <a:pPr lvl="1" algn="just"/>
            <a:r>
              <a:rPr lang="en-AU" sz="2800" dirty="0" smtClean="0"/>
              <a:t>A person who is not a registered liquidator (see part 31);</a:t>
            </a:r>
          </a:p>
          <a:p>
            <a:pPr lvl="1" algn="just"/>
            <a:r>
              <a:rPr lang="en-AU" sz="2800" dirty="0" smtClean="0"/>
              <a:t>director, secretary or employee of a Related Body Corporate of the company.</a:t>
            </a:r>
            <a:endParaRPr lang="en-US" sz="2800" dirty="0"/>
          </a:p>
        </p:txBody>
      </p:sp>
      <p:sp>
        <p:nvSpPr>
          <p:cNvPr id="4" name="Date Placeholder 3"/>
          <p:cNvSpPr>
            <a:spLocks noGrp="1"/>
          </p:cNvSpPr>
          <p:nvPr>
            <p:ph type="dt" sz="half" idx="10"/>
          </p:nvPr>
        </p:nvSpPr>
        <p:spPr/>
        <p:txBody>
          <a:bodyPr/>
          <a:lstStyle/>
          <a:p>
            <a:fld id="{89726E0F-6993-49C0-8388-A13F435B78B2}"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11</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Q.2 Rules regarding receiverships (continued)</a:t>
            </a:r>
            <a:endParaRPr lang="en-US" dirty="0"/>
          </a:p>
        </p:txBody>
      </p:sp>
      <p:sp>
        <p:nvSpPr>
          <p:cNvPr id="3" name="Content Placeholder 2"/>
          <p:cNvSpPr>
            <a:spLocks noGrp="1"/>
          </p:cNvSpPr>
          <p:nvPr>
            <p:ph idx="1"/>
          </p:nvPr>
        </p:nvSpPr>
        <p:spPr/>
        <p:txBody>
          <a:bodyPr>
            <a:normAutofit/>
          </a:bodyPr>
          <a:lstStyle/>
          <a:p>
            <a:pPr lvl="0" algn="just"/>
            <a:r>
              <a:rPr lang="en-AU" dirty="0" smtClean="0"/>
              <a:t>Receiver, even though an agent of the company, will be personally liable for contracts entered into (s.444(2)) but is entitled to indemnity out of the assets of the company;</a:t>
            </a:r>
          </a:p>
          <a:p>
            <a:pPr lvl="0" algn="just"/>
            <a:r>
              <a:rPr lang="en-AU" dirty="0" smtClean="0"/>
              <a:t>Same applies in relation to land or other property Receiver takes, enters possession of or takes control of (s.454(1)).</a:t>
            </a:r>
          </a:p>
        </p:txBody>
      </p:sp>
      <p:sp>
        <p:nvSpPr>
          <p:cNvPr id="4" name="Date Placeholder 3"/>
          <p:cNvSpPr>
            <a:spLocks noGrp="1"/>
          </p:cNvSpPr>
          <p:nvPr>
            <p:ph type="dt" sz="half" idx="10"/>
          </p:nvPr>
        </p:nvSpPr>
        <p:spPr/>
        <p:txBody>
          <a:bodyPr/>
          <a:lstStyle/>
          <a:p>
            <a:fld id="{FD1A054B-DE22-4DDD-9556-7FAB6706BF3B}"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12</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Q.2 Rules regarding receiverships (continued)</a:t>
            </a:r>
            <a:endParaRPr lang="en-US" dirty="0"/>
          </a:p>
        </p:txBody>
      </p:sp>
      <p:sp>
        <p:nvSpPr>
          <p:cNvPr id="3" name="Content Placeholder 2"/>
          <p:cNvSpPr>
            <a:spLocks noGrp="1"/>
          </p:cNvSpPr>
          <p:nvPr>
            <p:ph idx="1"/>
          </p:nvPr>
        </p:nvSpPr>
        <p:spPr/>
        <p:txBody>
          <a:bodyPr>
            <a:noAutofit/>
          </a:bodyPr>
          <a:lstStyle/>
          <a:p>
            <a:pPr eaLnBrk="1" hangingPunct="1"/>
            <a:r>
              <a:rPr lang="en-AU" sz="2600" dirty="0" smtClean="0">
                <a:latin typeface="+mn-lt"/>
              </a:rPr>
              <a:t>Must open an account with a bank bearing (s.447(1)(a)):</a:t>
            </a:r>
            <a:endParaRPr lang="en-US" sz="2600" dirty="0" smtClean="0"/>
          </a:p>
          <a:p>
            <a:pPr lvl="1" algn="just" eaLnBrk="1" hangingPunct="1"/>
            <a:r>
              <a:rPr lang="en-AU" sz="2600" dirty="0" smtClean="0">
                <a:latin typeface="+mn-lt"/>
              </a:rPr>
              <a:t>The receiver’s name;</a:t>
            </a:r>
            <a:endParaRPr lang="en-US" sz="2600" dirty="0" smtClean="0"/>
          </a:p>
          <a:p>
            <a:pPr lvl="1" algn="just" eaLnBrk="1" hangingPunct="1"/>
            <a:r>
              <a:rPr lang="en-AU" sz="2600" dirty="0" smtClean="0">
                <a:latin typeface="+mn-lt"/>
              </a:rPr>
              <a:t>Title “receiver” if receiver of company’s property;</a:t>
            </a:r>
            <a:endParaRPr lang="en-US" sz="2600" dirty="0" smtClean="0"/>
          </a:p>
          <a:p>
            <a:pPr lvl="1" algn="just" eaLnBrk="1" hangingPunct="1"/>
            <a:r>
              <a:rPr lang="en-AU" sz="2600" dirty="0" smtClean="0">
                <a:latin typeface="+mn-lt"/>
              </a:rPr>
              <a:t>The title “controller” in any other case; and</a:t>
            </a:r>
            <a:endParaRPr lang="en-US" sz="2600" dirty="0" smtClean="0"/>
          </a:p>
          <a:p>
            <a:pPr lvl="1" algn="just" eaLnBrk="1" hangingPunct="1"/>
            <a:r>
              <a:rPr lang="en-AU" sz="2600" dirty="0" smtClean="0">
                <a:latin typeface="+mn-lt"/>
              </a:rPr>
              <a:t>Company’s name.</a:t>
            </a:r>
          </a:p>
          <a:p>
            <a:pPr algn="just" eaLnBrk="1" hangingPunct="1"/>
            <a:r>
              <a:rPr lang="en-AU" sz="2600" dirty="0" smtClean="0">
                <a:latin typeface="+mn-lt"/>
              </a:rPr>
              <a:t>The account is really akin to a trust account:</a:t>
            </a:r>
            <a:endParaRPr lang="en-US" sz="2600" dirty="0" smtClean="0"/>
          </a:p>
          <a:p>
            <a:pPr lvl="1" algn="just" eaLnBrk="1" hangingPunct="1"/>
            <a:r>
              <a:rPr lang="en-AU" dirty="0" smtClean="0">
                <a:latin typeface="+mn-lt"/>
              </a:rPr>
              <a:t>Company money received must be paid within 3 business days (s.447(1)(b));</a:t>
            </a:r>
            <a:endParaRPr lang="en-US" dirty="0" smtClean="0"/>
          </a:p>
          <a:p>
            <a:pPr lvl="1" algn="just" eaLnBrk="1" hangingPunct="1"/>
            <a:r>
              <a:rPr lang="en-AU" dirty="0" smtClean="0">
                <a:latin typeface="+mn-lt"/>
              </a:rPr>
              <a:t>Account can only hold company money (section 447(1)(c));</a:t>
            </a:r>
            <a:endParaRPr lang="en-US" dirty="0" smtClean="0"/>
          </a:p>
          <a:p>
            <a:pPr lvl="1" algn="just" eaLnBrk="1" hangingPunct="1"/>
            <a:r>
              <a:rPr lang="en-AU" dirty="0" smtClean="0">
                <a:latin typeface="+mn-lt"/>
              </a:rPr>
              <a:t>Financial records must be kept that explain all transactions (s.447(1)(c)).</a:t>
            </a:r>
            <a:endParaRPr lang="en-US" dirty="0" smtClean="0">
              <a:latin typeface="+mn-lt"/>
            </a:endParaRPr>
          </a:p>
        </p:txBody>
      </p:sp>
      <p:sp>
        <p:nvSpPr>
          <p:cNvPr id="4" name="Date Placeholder 3"/>
          <p:cNvSpPr>
            <a:spLocks noGrp="1"/>
          </p:cNvSpPr>
          <p:nvPr>
            <p:ph type="dt" sz="half" idx="10"/>
          </p:nvPr>
        </p:nvSpPr>
        <p:spPr/>
        <p:txBody>
          <a:bodyPr/>
          <a:lstStyle/>
          <a:p>
            <a:fld id="{80E49E66-D3A3-4071-8259-A94D54ED1206}"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13</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Q.2 Rules regarding receiverships (continued)</a:t>
            </a:r>
            <a:endParaRPr lang="en-US" dirty="0"/>
          </a:p>
        </p:txBody>
      </p:sp>
      <p:sp>
        <p:nvSpPr>
          <p:cNvPr id="3" name="Content Placeholder 2"/>
          <p:cNvSpPr>
            <a:spLocks noGrp="1"/>
          </p:cNvSpPr>
          <p:nvPr>
            <p:ph idx="1"/>
          </p:nvPr>
        </p:nvSpPr>
        <p:spPr/>
        <p:txBody>
          <a:bodyPr>
            <a:normAutofit lnSpcReduction="10000"/>
          </a:bodyPr>
          <a:lstStyle/>
          <a:p>
            <a:pPr algn="just" eaLnBrk="1" hangingPunct="1"/>
            <a:r>
              <a:rPr lang="en-AU" sz="2800" dirty="0" smtClean="0">
                <a:latin typeface="+mn-lt"/>
              </a:rPr>
              <a:t>Every company invoice, order for goods (and services), letterhead must make clear that the company is in receivership by stating “Receivers Appointed” (s.448(1));</a:t>
            </a:r>
            <a:endParaRPr lang="en-US" sz="2800" dirty="0" smtClean="0"/>
          </a:p>
          <a:p>
            <a:pPr algn="just" eaLnBrk="1" hangingPunct="1"/>
            <a:r>
              <a:rPr lang="en-AU" sz="2800" dirty="0" smtClean="0">
                <a:latin typeface="+mn-lt"/>
              </a:rPr>
              <a:t>Notice must be given:</a:t>
            </a:r>
            <a:endParaRPr lang="en-US" dirty="0" smtClean="0"/>
          </a:p>
          <a:p>
            <a:pPr lvl="1" algn="just" eaLnBrk="1" hangingPunct="1"/>
            <a:r>
              <a:rPr lang="en-AU" sz="2800" dirty="0" smtClean="0">
                <a:latin typeface="+mn-lt"/>
              </a:rPr>
              <a:t>Immediately to company that has been appointed (s.450(1)(a);</a:t>
            </a:r>
            <a:endParaRPr lang="en-US" sz="2800" dirty="0" smtClean="0"/>
          </a:p>
          <a:p>
            <a:pPr lvl="1" algn="just" eaLnBrk="1" hangingPunct="1"/>
            <a:r>
              <a:rPr lang="en-AU" sz="2800" dirty="0" smtClean="0">
                <a:latin typeface="+mn-lt"/>
              </a:rPr>
              <a:t>Statement required under s.451 that is verified by affidavit by any of the directors and secretary. Statement must be given by officers of the company, an employee of the company.</a:t>
            </a:r>
            <a:endParaRPr lang="en-US" sz="2800" dirty="0" smtClean="0">
              <a:latin typeface="+mn-lt"/>
            </a:endParaRPr>
          </a:p>
        </p:txBody>
      </p:sp>
      <p:sp>
        <p:nvSpPr>
          <p:cNvPr id="4" name="Date Placeholder 3"/>
          <p:cNvSpPr>
            <a:spLocks noGrp="1"/>
          </p:cNvSpPr>
          <p:nvPr>
            <p:ph type="dt" sz="half" idx="10"/>
          </p:nvPr>
        </p:nvSpPr>
        <p:spPr/>
        <p:txBody>
          <a:bodyPr/>
          <a:lstStyle/>
          <a:p>
            <a:fld id="{4C88D87C-BCD0-4F34-84A0-3EDB41FAB36D}"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14</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Q.2 Rules regarding receiverships (continued)</a:t>
            </a:r>
            <a:endParaRPr lang="en-US" dirty="0"/>
          </a:p>
        </p:txBody>
      </p:sp>
      <p:sp>
        <p:nvSpPr>
          <p:cNvPr id="3" name="Content Placeholder 2"/>
          <p:cNvSpPr>
            <a:spLocks noGrp="1"/>
          </p:cNvSpPr>
          <p:nvPr>
            <p:ph idx="1"/>
          </p:nvPr>
        </p:nvSpPr>
        <p:spPr/>
        <p:txBody>
          <a:bodyPr>
            <a:normAutofit/>
          </a:bodyPr>
          <a:lstStyle/>
          <a:p>
            <a:pPr eaLnBrk="1" hangingPunct="1"/>
            <a:r>
              <a:rPr lang="en-AU" dirty="0" smtClean="0">
                <a:latin typeface="+mn-lt"/>
              </a:rPr>
              <a:t>Statement must include:</a:t>
            </a:r>
            <a:endParaRPr lang="en-US" sz="3200" dirty="0" smtClean="0"/>
          </a:p>
          <a:p>
            <a:pPr lvl="1" algn="just" eaLnBrk="1" hangingPunct="1"/>
            <a:r>
              <a:rPr lang="en-AU" sz="2800" dirty="0" smtClean="0">
                <a:latin typeface="+mn-lt"/>
              </a:rPr>
              <a:t>Particulars of company’s assets, debts and liabilities;</a:t>
            </a:r>
            <a:endParaRPr lang="en-US" sz="2800" dirty="0" smtClean="0"/>
          </a:p>
          <a:p>
            <a:pPr lvl="1" algn="just" eaLnBrk="1" hangingPunct="1"/>
            <a:r>
              <a:rPr lang="en-AU" sz="2800" dirty="0" smtClean="0">
                <a:latin typeface="+mn-lt"/>
              </a:rPr>
              <a:t>Details of its creditors;</a:t>
            </a:r>
            <a:endParaRPr lang="en-US" sz="2800" dirty="0" smtClean="0"/>
          </a:p>
          <a:p>
            <a:pPr lvl="1" algn="just" eaLnBrk="1" hangingPunct="1"/>
            <a:r>
              <a:rPr lang="en-AU" sz="2800" dirty="0" smtClean="0">
                <a:latin typeface="+mn-lt"/>
              </a:rPr>
              <a:t>Securities held by creditors and when granted;</a:t>
            </a:r>
            <a:endParaRPr lang="en-US" sz="2800" dirty="0" smtClean="0"/>
          </a:p>
          <a:p>
            <a:pPr lvl="1" algn="just" eaLnBrk="1" hangingPunct="1"/>
            <a:r>
              <a:rPr lang="en-AU" sz="2800" dirty="0" smtClean="0">
                <a:latin typeface="+mn-lt"/>
              </a:rPr>
              <a:t>Any other required information.</a:t>
            </a:r>
            <a:endParaRPr lang="en-US" sz="2800" dirty="0" smtClean="0"/>
          </a:p>
          <a:p>
            <a:pPr lvl="1" algn="just" eaLnBrk="1" hangingPunct="1">
              <a:buNone/>
            </a:pPr>
            <a:r>
              <a:rPr lang="en-AU" sz="2800" dirty="0" smtClean="0">
                <a:latin typeface="+mn-lt"/>
              </a:rPr>
              <a:t>And must be provided within 14 days of receipt of notice from receiver (s.450(1)(b).</a:t>
            </a:r>
            <a:endParaRPr lang="en-US" sz="2800" dirty="0" smtClean="0"/>
          </a:p>
          <a:p>
            <a:pPr algn="just"/>
            <a:endParaRPr lang="en-US" dirty="0"/>
          </a:p>
        </p:txBody>
      </p:sp>
      <p:sp>
        <p:nvSpPr>
          <p:cNvPr id="4" name="Date Placeholder 3"/>
          <p:cNvSpPr>
            <a:spLocks noGrp="1"/>
          </p:cNvSpPr>
          <p:nvPr>
            <p:ph type="dt" sz="half" idx="10"/>
          </p:nvPr>
        </p:nvSpPr>
        <p:spPr/>
        <p:txBody>
          <a:bodyPr/>
          <a:lstStyle/>
          <a:p>
            <a:fld id="{AEBFA2DE-0016-4237-9033-01F923FFB6CC}"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15</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AU" sz="2800" dirty="0" smtClean="0">
                <a:latin typeface="+mn-lt"/>
              </a:rPr>
              <a:t>Receiver must within 2 months of receipt of statement, forward it with any comments to:</a:t>
            </a:r>
            <a:endParaRPr lang="en-US" sz="2800" dirty="0" smtClean="0">
              <a:latin typeface="+mn-lt"/>
            </a:endParaRPr>
          </a:p>
          <a:p>
            <a:pPr lvl="1" eaLnBrk="1" hangingPunct="1"/>
            <a:r>
              <a:rPr lang="en-AU" sz="2400" dirty="0" smtClean="0">
                <a:latin typeface="+mn-lt"/>
              </a:rPr>
              <a:t>Registrar and Court;</a:t>
            </a:r>
            <a:endParaRPr lang="en-US" sz="2400" dirty="0" smtClean="0">
              <a:latin typeface="+mn-lt"/>
            </a:endParaRPr>
          </a:p>
          <a:p>
            <a:pPr lvl="1" eaLnBrk="1" hangingPunct="1"/>
            <a:r>
              <a:rPr lang="en-AU" sz="2400" dirty="0" smtClean="0">
                <a:latin typeface="+mn-lt"/>
              </a:rPr>
              <a:t>The company;</a:t>
            </a:r>
            <a:endParaRPr lang="en-US" sz="2400" dirty="0" smtClean="0">
              <a:latin typeface="+mn-lt"/>
            </a:endParaRPr>
          </a:p>
          <a:p>
            <a:pPr lvl="1" eaLnBrk="1" hangingPunct="1"/>
            <a:r>
              <a:rPr lang="en-AU" sz="2400" dirty="0" smtClean="0">
                <a:latin typeface="+mn-lt"/>
              </a:rPr>
              <a:t>the security holders who appointed the receiver.</a:t>
            </a:r>
            <a:endParaRPr lang="en-US" sz="2400" dirty="0" smtClean="0">
              <a:latin typeface="+mn-lt"/>
            </a:endParaRPr>
          </a:p>
          <a:p>
            <a:endParaRPr lang="en-US" dirty="0"/>
          </a:p>
        </p:txBody>
      </p:sp>
      <p:sp>
        <p:nvSpPr>
          <p:cNvPr id="3" name="Title 2"/>
          <p:cNvSpPr>
            <a:spLocks noGrp="1"/>
          </p:cNvSpPr>
          <p:nvPr>
            <p:ph type="title"/>
          </p:nvPr>
        </p:nvSpPr>
        <p:spPr/>
        <p:txBody>
          <a:bodyPr>
            <a:normAutofit fontScale="90000"/>
          </a:bodyPr>
          <a:lstStyle/>
          <a:p>
            <a:r>
              <a:rPr lang="en-AU" sz="3600" dirty="0" smtClean="0">
                <a:solidFill>
                  <a:schemeClr val="tx1">
                    <a:alpha val="100000"/>
                  </a:schemeClr>
                </a:solidFill>
                <a:latin typeface="+mj-lt"/>
              </a:rPr>
              <a:t>Q.2 Rules regarding receiverships (continued)</a:t>
            </a:r>
            <a:endParaRPr lang="en-US" dirty="0"/>
          </a:p>
        </p:txBody>
      </p:sp>
      <p:sp>
        <p:nvSpPr>
          <p:cNvPr id="4" name="Date Placeholder 3"/>
          <p:cNvSpPr>
            <a:spLocks noGrp="1"/>
          </p:cNvSpPr>
          <p:nvPr>
            <p:ph type="dt" sz="half" idx="10"/>
          </p:nvPr>
        </p:nvSpPr>
        <p:spPr/>
        <p:txBody>
          <a:bodyPr/>
          <a:lstStyle/>
          <a:p>
            <a:fld id="{FC5E664D-131C-4631-ADD9-B21AFD13EC74}"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16</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linds(horizontal)">
                                      <p:cBhvr>
                                        <p:cTn id="16"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eaLnBrk="1" hangingPunct="1"/>
            <a:r>
              <a:rPr lang="en-AU" sz="3200" dirty="0" smtClean="0">
                <a:latin typeface="+mn-lt"/>
              </a:rPr>
              <a:t>Reporting:</a:t>
            </a:r>
            <a:endParaRPr lang="en-US" sz="3200" dirty="0" smtClean="0">
              <a:latin typeface="+mn-lt"/>
            </a:endParaRPr>
          </a:p>
          <a:p>
            <a:pPr lvl="1" eaLnBrk="1" hangingPunct="1"/>
            <a:r>
              <a:rPr lang="en-AU" sz="2800" dirty="0" smtClean="0">
                <a:latin typeface="+mn-lt"/>
              </a:rPr>
              <a:t>Receiver must, if company is being  wound up, also report to Registrar and security holders every 12 months but no more than 14 months from appointment setting out all receipts and payments made for the that period (s.450(2)).</a:t>
            </a:r>
            <a:endParaRPr lang="en-US" sz="2800" dirty="0" smtClean="0">
              <a:latin typeface="+mn-lt"/>
            </a:endParaRPr>
          </a:p>
          <a:p>
            <a:pPr lvl="1"/>
            <a:r>
              <a:rPr lang="en-AU" sz="2800" dirty="0" smtClean="0">
                <a:latin typeface="+mn-lt"/>
              </a:rPr>
              <a:t>Report, in any other case, to the Registrar every 6  months (but no later than 7 months) with an abstract of all receipts and payment during that period (s.452(1)).</a:t>
            </a:r>
            <a:endParaRPr lang="en-US" sz="2800" dirty="0"/>
          </a:p>
        </p:txBody>
      </p:sp>
      <p:sp>
        <p:nvSpPr>
          <p:cNvPr id="3" name="Title 2"/>
          <p:cNvSpPr>
            <a:spLocks noGrp="1"/>
          </p:cNvSpPr>
          <p:nvPr>
            <p:ph type="title"/>
          </p:nvPr>
        </p:nvSpPr>
        <p:spPr/>
        <p:txBody>
          <a:bodyPr>
            <a:normAutofit fontScale="90000"/>
          </a:bodyPr>
          <a:lstStyle/>
          <a:p>
            <a:r>
              <a:rPr lang="en-AU" sz="3600" dirty="0" smtClean="0">
                <a:solidFill>
                  <a:schemeClr val="tx1">
                    <a:alpha val="100000"/>
                  </a:schemeClr>
                </a:solidFill>
                <a:latin typeface="+mj-lt"/>
              </a:rPr>
              <a:t>Q.2 Rules regarding receiverships (continued)</a:t>
            </a:r>
            <a:endParaRPr lang="en-US" dirty="0"/>
          </a:p>
        </p:txBody>
      </p:sp>
      <p:sp>
        <p:nvSpPr>
          <p:cNvPr id="4" name="Date Placeholder 3"/>
          <p:cNvSpPr>
            <a:spLocks noGrp="1"/>
          </p:cNvSpPr>
          <p:nvPr>
            <p:ph type="dt" sz="half" idx="10"/>
          </p:nvPr>
        </p:nvSpPr>
        <p:spPr/>
        <p:txBody>
          <a:bodyPr/>
          <a:lstStyle/>
          <a:p>
            <a:fld id="{FC5E664D-131C-4631-ADD9-B21AFD13EC74}"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17</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eaLnBrk="1" hangingPunct="1"/>
            <a:r>
              <a:rPr lang="en-AU" sz="3200" dirty="0" smtClean="0">
                <a:latin typeface="+mn-lt"/>
              </a:rPr>
              <a:t>Exercise of powers when selling property of the company, must:</a:t>
            </a:r>
            <a:endParaRPr lang="en-US" sz="3200" dirty="0" smtClean="0"/>
          </a:p>
          <a:p>
            <a:pPr lvl="1" eaLnBrk="1" hangingPunct="1"/>
            <a:r>
              <a:rPr lang="en-AU" sz="2800" dirty="0" smtClean="0">
                <a:latin typeface="+mn-lt"/>
              </a:rPr>
              <a:t>If property has a market value, sell for no less than that value (s.456(1)(a));</a:t>
            </a:r>
            <a:endParaRPr lang="en-US" sz="2800" dirty="0" smtClean="0"/>
          </a:p>
          <a:p>
            <a:pPr lvl="1"/>
            <a:r>
              <a:rPr lang="en-AU" sz="2800" dirty="0" smtClean="0">
                <a:latin typeface="+mn-lt"/>
              </a:rPr>
              <a:t>Otherwise, the best price reasonably obtainable (s.456(1)(b))</a:t>
            </a:r>
            <a:endParaRPr lang="en-US" sz="2800" dirty="0"/>
          </a:p>
        </p:txBody>
      </p:sp>
      <p:sp>
        <p:nvSpPr>
          <p:cNvPr id="3" name="Title 2"/>
          <p:cNvSpPr>
            <a:spLocks noGrp="1"/>
          </p:cNvSpPr>
          <p:nvPr>
            <p:ph type="title"/>
          </p:nvPr>
        </p:nvSpPr>
        <p:spPr/>
        <p:txBody>
          <a:bodyPr>
            <a:normAutofit fontScale="90000"/>
          </a:bodyPr>
          <a:lstStyle/>
          <a:p>
            <a:r>
              <a:rPr lang="en-AU" sz="3600" dirty="0" smtClean="0">
                <a:solidFill>
                  <a:schemeClr val="tx1">
                    <a:alpha val="100000"/>
                  </a:schemeClr>
                </a:solidFill>
                <a:latin typeface="+mj-lt"/>
              </a:rPr>
              <a:t>Q.2 Rules regarding receiverships (continued)</a:t>
            </a:r>
            <a:endParaRPr lang="en-US" dirty="0"/>
          </a:p>
        </p:txBody>
      </p:sp>
      <p:sp>
        <p:nvSpPr>
          <p:cNvPr id="4" name="Date Placeholder 3"/>
          <p:cNvSpPr>
            <a:spLocks noGrp="1"/>
          </p:cNvSpPr>
          <p:nvPr>
            <p:ph type="dt" sz="half" idx="10"/>
          </p:nvPr>
        </p:nvSpPr>
        <p:spPr/>
        <p:txBody>
          <a:bodyPr/>
          <a:lstStyle/>
          <a:p>
            <a:fld id="{FC5E664D-131C-4631-ADD9-B21AFD13EC74}"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18</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Q.4 Rules regarding winding up</a:t>
            </a:r>
            <a:endParaRPr lang="en-US" dirty="0"/>
          </a:p>
        </p:txBody>
      </p:sp>
      <p:sp>
        <p:nvSpPr>
          <p:cNvPr id="3" name="Content Placeholder 2"/>
          <p:cNvSpPr>
            <a:spLocks noGrp="1"/>
          </p:cNvSpPr>
          <p:nvPr>
            <p:ph idx="1"/>
          </p:nvPr>
        </p:nvSpPr>
        <p:spPr/>
        <p:txBody>
          <a:bodyPr>
            <a:normAutofit/>
          </a:bodyPr>
          <a:lstStyle/>
          <a:p>
            <a:pPr lvl="0" algn="just"/>
            <a:r>
              <a:rPr lang="en-AU" sz="3200" dirty="0" smtClean="0"/>
              <a:t>Winding up can only occur in certain circumstances:</a:t>
            </a:r>
          </a:p>
          <a:p>
            <a:pPr lvl="1" algn="just"/>
            <a:r>
              <a:rPr lang="en-AU" sz="2800" dirty="0" smtClean="0"/>
              <a:t>By the court;</a:t>
            </a:r>
          </a:p>
          <a:p>
            <a:pPr lvl="1" algn="just"/>
            <a:r>
              <a:rPr lang="en-AU" sz="2800" dirty="0" smtClean="0"/>
              <a:t>Voluntarily; or</a:t>
            </a:r>
          </a:p>
          <a:p>
            <a:pPr lvl="1" algn="just"/>
            <a:r>
              <a:rPr lang="en-AU" sz="2800" dirty="0" smtClean="0"/>
              <a:t>Under the supervision of the Court.</a:t>
            </a:r>
            <a:endParaRPr lang="en-AU" dirty="0" smtClean="0"/>
          </a:p>
        </p:txBody>
      </p:sp>
      <p:sp>
        <p:nvSpPr>
          <p:cNvPr id="4" name="Date Placeholder 3"/>
          <p:cNvSpPr>
            <a:spLocks noGrp="1"/>
          </p:cNvSpPr>
          <p:nvPr>
            <p:ph type="dt" sz="half" idx="10"/>
          </p:nvPr>
        </p:nvSpPr>
        <p:spPr/>
        <p:txBody>
          <a:bodyPr/>
          <a:lstStyle/>
          <a:p>
            <a:fld id="{08B7AD6D-DB39-4234-A595-A62A88EEDF49}"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19</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Overview</a:t>
            </a:r>
            <a:endParaRPr lang="en-US" dirty="0"/>
          </a:p>
        </p:txBody>
      </p:sp>
      <p:sp>
        <p:nvSpPr>
          <p:cNvPr id="3" name="Content Placeholder 2"/>
          <p:cNvSpPr>
            <a:spLocks noGrp="1"/>
          </p:cNvSpPr>
          <p:nvPr>
            <p:ph idx="1"/>
          </p:nvPr>
        </p:nvSpPr>
        <p:spPr/>
        <p:txBody>
          <a:bodyPr>
            <a:normAutofit/>
          </a:bodyPr>
          <a:lstStyle/>
          <a:p>
            <a:pPr algn="just"/>
            <a:r>
              <a:rPr lang="en-AU" dirty="0" smtClean="0"/>
              <a:t>This is a discussion of the relevant parts of Parts 33-41 of the Act.</a:t>
            </a:r>
          </a:p>
          <a:p>
            <a:pPr algn="just"/>
            <a:r>
              <a:rPr lang="en-AU" dirty="0" smtClean="0"/>
              <a:t>Part 33 deals with registration of auditors and liquidators;</a:t>
            </a:r>
          </a:p>
          <a:p>
            <a:pPr algn="just"/>
            <a:r>
              <a:rPr lang="en-AU" dirty="0" smtClean="0"/>
              <a:t>Part 34 deals with appointment and removal of auditors;</a:t>
            </a:r>
          </a:p>
          <a:p>
            <a:pPr algn="just"/>
            <a:r>
              <a:rPr lang="en-AU" dirty="0" smtClean="0"/>
              <a:t>Part 35 deals with appointment of liquidators (but not removal);</a:t>
            </a:r>
          </a:p>
          <a:p>
            <a:pPr algn="just"/>
            <a:r>
              <a:rPr lang="en-AU" dirty="0" smtClean="0"/>
              <a:t>Part 37 deals with Receivers and Managers;</a:t>
            </a:r>
          </a:p>
          <a:p>
            <a:pPr algn="just"/>
            <a:endParaRPr lang="en-AU" dirty="0" smtClean="0"/>
          </a:p>
          <a:p>
            <a:pPr algn="just"/>
            <a:endParaRPr lang="en-US" dirty="0"/>
          </a:p>
        </p:txBody>
      </p:sp>
      <p:sp>
        <p:nvSpPr>
          <p:cNvPr id="4" name="Date Placeholder 3"/>
          <p:cNvSpPr>
            <a:spLocks noGrp="1"/>
          </p:cNvSpPr>
          <p:nvPr>
            <p:ph type="dt" sz="half" idx="10"/>
          </p:nvPr>
        </p:nvSpPr>
        <p:spPr/>
        <p:txBody>
          <a:bodyPr/>
          <a:lstStyle/>
          <a:p>
            <a:fld id="{120CBD74-83F5-406A-B6A7-4A8BECE93612}" type="datetime3">
              <a:rPr lang="en-US" smtClean="0"/>
              <a:pPr/>
              <a:t>2 December 2015</a:t>
            </a:fld>
            <a:endParaRPr lang="en-US" dirty="0"/>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2</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eaLnBrk="1" hangingPunct="1"/>
            <a:r>
              <a:rPr lang="en-AU" dirty="0" smtClean="0">
                <a:latin typeface="+mn-lt"/>
              </a:rPr>
              <a:t>By the court where (s.513):</a:t>
            </a:r>
            <a:endParaRPr lang="en-US" sz="3200" dirty="0" smtClean="0"/>
          </a:p>
          <a:p>
            <a:pPr lvl="1" algn="just" eaLnBrk="1" hangingPunct="1"/>
            <a:r>
              <a:rPr lang="en-AU" sz="2800" dirty="0" smtClean="0">
                <a:latin typeface="+mn-lt"/>
              </a:rPr>
              <a:t>Company has by special resolution resolved to wind company up (ss.(a));</a:t>
            </a:r>
            <a:endParaRPr lang="en-US" sz="2800" dirty="0" smtClean="0"/>
          </a:p>
          <a:p>
            <a:pPr lvl="1" algn="just" eaLnBrk="1" hangingPunct="1"/>
            <a:r>
              <a:rPr lang="en-AU" sz="2800" dirty="0" smtClean="0">
                <a:latin typeface="+mn-lt"/>
              </a:rPr>
              <a:t>Company doesn’t commence business within 1 year or suspends business for a whole year (ss.(b));</a:t>
            </a:r>
            <a:endParaRPr lang="en-US" sz="2800" dirty="0" smtClean="0"/>
          </a:p>
          <a:p>
            <a:pPr lvl="1" algn="just" eaLnBrk="1" hangingPunct="1"/>
            <a:r>
              <a:rPr lang="en-AU" sz="2800" dirty="0" smtClean="0">
                <a:latin typeface="+mn-lt"/>
              </a:rPr>
              <a:t>Company is insolvent (ss.(c))</a:t>
            </a:r>
            <a:endParaRPr lang="en-US" sz="2800" dirty="0" smtClean="0"/>
          </a:p>
          <a:p>
            <a:pPr lvl="1" algn="just" eaLnBrk="1" hangingPunct="1"/>
            <a:r>
              <a:rPr lang="en-AU" sz="2800" dirty="0" smtClean="0">
                <a:latin typeface="+mn-lt"/>
              </a:rPr>
              <a:t>Court determines that it is just and equitable to do so (ss.(d));</a:t>
            </a:r>
            <a:endParaRPr lang="en-US" sz="2800" dirty="0" smtClean="0"/>
          </a:p>
          <a:p>
            <a:pPr lvl="1" algn="just"/>
            <a:r>
              <a:rPr lang="en-AU" sz="2800" dirty="0" smtClean="0">
                <a:latin typeface="+mn-lt"/>
              </a:rPr>
              <a:t>In the case of a branch, winding up proceedings where it is incorporated or operates (ss.(e)).</a:t>
            </a:r>
            <a:endParaRPr lang="en-US" sz="2800" dirty="0"/>
          </a:p>
        </p:txBody>
      </p:sp>
      <p:sp>
        <p:nvSpPr>
          <p:cNvPr id="3" name="Title 2"/>
          <p:cNvSpPr>
            <a:spLocks noGrp="1"/>
          </p:cNvSpPr>
          <p:nvPr>
            <p:ph type="title"/>
          </p:nvPr>
        </p:nvSpPr>
        <p:spPr/>
        <p:txBody>
          <a:bodyPr>
            <a:normAutofit fontScale="90000"/>
          </a:bodyPr>
          <a:lstStyle/>
          <a:p>
            <a:r>
              <a:rPr lang="en-AU" sz="3600" dirty="0" smtClean="0">
                <a:solidFill>
                  <a:schemeClr val="tx1">
                    <a:alpha val="100000"/>
                  </a:schemeClr>
                </a:solidFill>
                <a:latin typeface="+mj-lt"/>
              </a:rPr>
              <a:t>Q.4 Rules regarding winding up (continued)</a:t>
            </a:r>
            <a:endParaRPr lang="en-US" dirty="0"/>
          </a:p>
        </p:txBody>
      </p:sp>
      <p:sp>
        <p:nvSpPr>
          <p:cNvPr id="4" name="Date Placeholder 3"/>
          <p:cNvSpPr>
            <a:spLocks noGrp="1"/>
          </p:cNvSpPr>
          <p:nvPr>
            <p:ph type="dt" sz="half" idx="10"/>
          </p:nvPr>
        </p:nvSpPr>
        <p:spPr/>
        <p:txBody>
          <a:bodyPr/>
          <a:lstStyle/>
          <a:p>
            <a:fld id="{FC5E664D-131C-4631-ADD9-B21AFD13EC74}"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20</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linds(horizontal)">
                                      <p:cBhvr>
                                        <p:cTn id="16" dur="500"/>
                                        <p:tgtEl>
                                          <p:spTgt spid="2">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linds(horizontal)">
                                      <p:cBhvr>
                                        <p:cTn id="19" dur="500"/>
                                        <p:tgtEl>
                                          <p:spTgt spid="2">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Q.4 Rules regarding winding up (continued)</a:t>
            </a:r>
            <a:endParaRPr lang="en-US" dirty="0"/>
          </a:p>
        </p:txBody>
      </p:sp>
      <p:sp>
        <p:nvSpPr>
          <p:cNvPr id="3" name="Content Placeholder 2"/>
          <p:cNvSpPr>
            <a:spLocks noGrp="1"/>
          </p:cNvSpPr>
          <p:nvPr>
            <p:ph idx="1"/>
          </p:nvPr>
        </p:nvSpPr>
        <p:spPr/>
        <p:txBody>
          <a:bodyPr>
            <a:normAutofit/>
          </a:bodyPr>
          <a:lstStyle/>
          <a:p>
            <a:pPr algn="just"/>
            <a:r>
              <a:rPr lang="en-AU" sz="3200" dirty="0" smtClean="0"/>
              <a:t>Insolvent:</a:t>
            </a:r>
          </a:p>
          <a:p>
            <a:pPr lvl="1" algn="just"/>
            <a:r>
              <a:rPr lang="en-AU" sz="2800" dirty="0" smtClean="0"/>
              <a:t>A company is solvent if, and only if, it is able to pay all of its debts as and when they become due and payable (s.514(1)).</a:t>
            </a:r>
          </a:p>
          <a:p>
            <a:pPr lvl="1" algn="just"/>
            <a:r>
              <a:rPr lang="en-AU" sz="2800" dirty="0" smtClean="0"/>
              <a:t>Can petition to wind up Company on grounds of insolvency if:</a:t>
            </a:r>
          </a:p>
          <a:p>
            <a:pPr lvl="2" algn="just"/>
            <a:r>
              <a:rPr lang="en-AU" sz="2800" dirty="0" smtClean="0"/>
              <a:t>Debt must be at least $10,000, demand had been served on company and it is unpaid after the expiry of 3 weeks (s.515(a)); or</a:t>
            </a:r>
          </a:p>
        </p:txBody>
      </p:sp>
      <p:sp>
        <p:nvSpPr>
          <p:cNvPr id="4" name="Date Placeholder 3"/>
          <p:cNvSpPr>
            <a:spLocks noGrp="1"/>
          </p:cNvSpPr>
          <p:nvPr>
            <p:ph type="dt" sz="half" idx="10"/>
          </p:nvPr>
        </p:nvSpPr>
        <p:spPr/>
        <p:txBody>
          <a:bodyPr/>
          <a:lstStyle/>
          <a:p>
            <a:fld id="{170B2430-0620-45D1-86A0-0C3DF5E7EE91}"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21</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eaLnBrk="1" hangingPunct="1"/>
            <a:r>
              <a:rPr lang="en-AU" sz="3200" dirty="0" smtClean="0">
                <a:latin typeface="+mn-lt"/>
              </a:rPr>
              <a:t>Company is insolvent if (cont.):</a:t>
            </a:r>
          </a:p>
          <a:p>
            <a:pPr lvl="2" eaLnBrk="1" hangingPunct="1"/>
            <a:r>
              <a:rPr lang="en-AU" sz="3200" dirty="0" smtClean="0">
                <a:latin typeface="+mn-lt"/>
              </a:rPr>
              <a:t>In the 3 months before application:</a:t>
            </a:r>
            <a:endParaRPr lang="en-US" sz="3200" dirty="0" smtClean="0"/>
          </a:p>
          <a:p>
            <a:pPr lvl="3" eaLnBrk="1" hangingPunct="1"/>
            <a:r>
              <a:rPr lang="en-AU" sz="2800" dirty="0" smtClean="0">
                <a:latin typeface="+mn-lt"/>
              </a:rPr>
              <a:t>execution or other process from a court judgment, decree or order is unsatisfied;</a:t>
            </a:r>
            <a:endParaRPr lang="en-US" sz="2800" dirty="0" smtClean="0"/>
          </a:p>
          <a:p>
            <a:pPr lvl="3" eaLnBrk="1" hangingPunct="1"/>
            <a:r>
              <a:rPr lang="en-AU" sz="2800" dirty="0" smtClean="0">
                <a:latin typeface="+mn-lt"/>
              </a:rPr>
              <a:t>Receiver or manager is appointed;</a:t>
            </a:r>
            <a:endParaRPr lang="en-US" sz="2800" dirty="0" smtClean="0"/>
          </a:p>
          <a:p>
            <a:pPr lvl="3" eaLnBrk="1" hangingPunct="1"/>
            <a:r>
              <a:rPr lang="en-AU" sz="2800" dirty="0" smtClean="0">
                <a:latin typeface="+mn-lt"/>
              </a:rPr>
              <a:t>Otherwise proven to court that company is unable to pay its debts.</a:t>
            </a:r>
            <a:endParaRPr lang="en-US" sz="2800" dirty="0" smtClean="0">
              <a:latin typeface="+mn-lt"/>
            </a:endParaRPr>
          </a:p>
          <a:p>
            <a:endParaRPr lang="en-US" dirty="0"/>
          </a:p>
        </p:txBody>
      </p:sp>
      <p:sp>
        <p:nvSpPr>
          <p:cNvPr id="3" name="Title 2"/>
          <p:cNvSpPr>
            <a:spLocks noGrp="1"/>
          </p:cNvSpPr>
          <p:nvPr>
            <p:ph type="title"/>
          </p:nvPr>
        </p:nvSpPr>
        <p:spPr/>
        <p:txBody>
          <a:bodyPr>
            <a:normAutofit fontScale="90000"/>
          </a:bodyPr>
          <a:lstStyle/>
          <a:p>
            <a:r>
              <a:rPr lang="en-AU" sz="3600" dirty="0" smtClean="0">
                <a:solidFill>
                  <a:schemeClr val="tx1">
                    <a:alpha val="100000"/>
                  </a:schemeClr>
                </a:solidFill>
                <a:latin typeface="+mj-lt"/>
              </a:rPr>
              <a:t>Q.4 Rules regarding winding up (continued)</a:t>
            </a:r>
            <a:endParaRPr lang="en-US" dirty="0"/>
          </a:p>
        </p:txBody>
      </p:sp>
      <p:sp>
        <p:nvSpPr>
          <p:cNvPr id="4" name="Date Placeholder 3"/>
          <p:cNvSpPr>
            <a:spLocks noGrp="1"/>
          </p:cNvSpPr>
          <p:nvPr>
            <p:ph type="dt" sz="half" idx="10"/>
          </p:nvPr>
        </p:nvSpPr>
        <p:spPr/>
        <p:txBody>
          <a:bodyPr/>
          <a:lstStyle/>
          <a:p>
            <a:fld id="{FC5E664D-131C-4631-ADD9-B21AFD13EC74}"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22</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linds(horizontal)">
                                      <p:cBhvr>
                                        <p:cTn id="16" dur="500"/>
                                        <p:tgtEl>
                                          <p:spTgt spid="2">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linds(horizontal)">
                                      <p:cBhvr>
                                        <p:cTn id="1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AU" dirty="0" smtClean="0"/>
              <a:t>Voluntary Winding Up</a:t>
            </a:r>
          </a:p>
          <a:p>
            <a:pPr lvl="1" algn="just"/>
            <a:r>
              <a:rPr lang="en-AU" sz="2800" dirty="0" smtClean="0"/>
              <a:t>Directors must make a statutory declaration of solvency within 30 days of meeting at which it is resolved to wind up (s.578(1)). If declaration is not made, winding up will be a “creditors voluntary winding up” s.578(3)). </a:t>
            </a:r>
          </a:p>
          <a:p>
            <a:pPr lvl="1" algn="just"/>
            <a:r>
              <a:rPr lang="en-AU" sz="2800" dirty="0" smtClean="0"/>
              <a:t>Can only be by company special resolution (s.573(1));</a:t>
            </a:r>
          </a:p>
          <a:p>
            <a:pPr lvl="1" algn="just"/>
            <a:r>
              <a:rPr lang="en-AU" sz="2800" dirty="0" smtClean="0"/>
              <a:t>Must give notice to Registrar, in Gazette and in a nationally circulated newspaper within 14 days of resolution (s.574).</a:t>
            </a:r>
          </a:p>
        </p:txBody>
      </p:sp>
      <p:sp>
        <p:nvSpPr>
          <p:cNvPr id="3" name="Title 2"/>
          <p:cNvSpPr>
            <a:spLocks noGrp="1"/>
          </p:cNvSpPr>
          <p:nvPr>
            <p:ph type="title"/>
          </p:nvPr>
        </p:nvSpPr>
        <p:spPr/>
        <p:txBody>
          <a:bodyPr>
            <a:normAutofit fontScale="90000"/>
          </a:bodyPr>
          <a:lstStyle/>
          <a:p>
            <a:r>
              <a:rPr lang="en-AU" dirty="0" smtClean="0"/>
              <a:t>Q.4 Rules regarding winding up (continued)</a:t>
            </a:r>
            <a:endParaRPr lang="en-US" dirty="0"/>
          </a:p>
        </p:txBody>
      </p:sp>
      <p:sp>
        <p:nvSpPr>
          <p:cNvPr id="4" name="Date Placeholder 3"/>
          <p:cNvSpPr>
            <a:spLocks noGrp="1"/>
          </p:cNvSpPr>
          <p:nvPr>
            <p:ph type="dt" sz="half" idx="10"/>
          </p:nvPr>
        </p:nvSpPr>
        <p:spPr/>
        <p:txBody>
          <a:bodyPr/>
          <a:lstStyle/>
          <a:p>
            <a:fld id="{B458CAE1-0915-4618-B8E9-D037BBE16CB2}"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23</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linds(horizontal)">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linds(horizontal)">
                                      <p:cBhvr>
                                        <p:cTn id="20"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eaLnBrk="1" hangingPunct="1"/>
            <a:r>
              <a:rPr lang="en-AU" sz="3200" dirty="0" smtClean="0">
                <a:latin typeface="+mn-lt"/>
              </a:rPr>
              <a:t>Voluntary Winding Up (cont.) </a:t>
            </a:r>
          </a:p>
          <a:p>
            <a:pPr lvl="1" algn="just" eaLnBrk="1" hangingPunct="1"/>
            <a:r>
              <a:rPr lang="en-AU" sz="2800" dirty="0" smtClean="0">
                <a:latin typeface="+mn-lt"/>
              </a:rPr>
              <a:t>Must cease business except for the purpose of winding up (s.576);</a:t>
            </a:r>
            <a:endParaRPr lang="en-US" sz="2800" dirty="0" smtClean="0"/>
          </a:p>
          <a:p>
            <a:pPr lvl="1" algn="just"/>
            <a:r>
              <a:rPr lang="en-AU" sz="2800" dirty="0" smtClean="0">
                <a:latin typeface="+mn-lt"/>
              </a:rPr>
              <a:t>Liquidator must be appointed and, on appointment, all powers of directors cease (s.580(1)).</a:t>
            </a:r>
            <a:endParaRPr lang="en-US" sz="2800" dirty="0"/>
          </a:p>
        </p:txBody>
      </p:sp>
      <p:sp>
        <p:nvSpPr>
          <p:cNvPr id="3" name="Title 2"/>
          <p:cNvSpPr>
            <a:spLocks noGrp="1"/>
          </p:cNvSpPr>
          <p:nvPr>
            <p:ph type="title"/>
          </p:nvPr>
        </p:nvSpPr>
        <p:spPr/>
        <p:txBody>
          <a:bodyPr>
            <a:normAutofit fontScale="90000"/>
          </a:bodyPr>
          <a:lstStyle/>
          <a:p>
            <a:r>
              <a:rPr lang="en-AU" sz="3600" dirty="0" smtClean="0">
                <a:solidFill>
                  <a:schemeClr val="tx1">
                    <a:alpha val="100000"/>
                  </a:schemeClr>
                </a:solidFill>
                <a:latin typeface="+mj-lt"/>
              </a:rPr>
              <a:t>Q.4 Rules regarding winding up (continued)</a:t>
            </a:r>
            <a:endParaRPr lang="en-US" dirty="0"/>
          </a:p>
        </p:txBody>
      </p:sp>
      <p:sp>
        <p:nvSpPr>
          <p:cNvPr id="4" name="Date Placeholder 3"/>
          <p:cNvSpPr>
            <a:spLocks noGrp="1"/>
          </p:cNvSpPr>
          <p:nvPr>
            <p:ph type="dt" sz="half" idx="10"/>
          </p:nvPr>
        </p:nvSpPr>
        <p:spPr/>
        <p:txBody>
          <a:bodyPr/>
          <a:lstStyle/>
          <a:p>
            <a:fld id="{FC5E664D-131C-4631-ADD9-B21AFD13EC74}"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24</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linds(horizontal)">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pPr algn="ctr"/>
            <a:r>
              <a:rPr lang="en-AU" dirty="0" smtClean="0"/>
              <a:t>End</a:t>
            </a:r>
            <a:endParaRPr lang="en-US" dirty="0"/>
          </a:p>
        </p:txBody>
      </p:sp>
      <p:sp>
        <p:nvSpPr>
          <p:cNvPr id="4" name="Date Placeholder 3"/>
          <p:cNvSpPr>
            <a:spLocks noGrp="1"/>
          </p:cNvSpPr>
          <p:nvPr>
            <p:ph type="dt" sz="half" idx="10"/>
          </p:nvPr>
        </p:nvSpPr>
        <p:spPr/>
        <p:txBody>
          <a:bodyPr/>
          <a:lstStyle/>
          <a:p>
            <a:fld id="{615F9F6C-4287-4C3E-BF5E-561E74A69243}"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25</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Overview (continued)</a:t>
            </a:r>
            <a:endParaRPr lang="en-US" dirty="0"/>
          </a:p>
        </p:txBody>
      </p:sp>
      <p:sp>
        <p:nvSpPr>
          <p:cNvPr id="3" name="Content Placeholder 2"/>
          <p:cNvSpPr>
            <a:spLocks noGrp="1"/>
          </p:cNvSpPr>
          <p:nvPr>
            <p:ph idx="1"/>
          </p:nvPr>
        </p:nvSpPr>
        <p:spPr/>
        <p:txBody>
          <a:bodyPr>
            <a:normAutofit/>
          </a:bodyPr>
          <a:lstStyle/>
          <a:p>
            <a:pPr marL="342900" marR="0" indent="-342900" algn="just" defTabSz="914400" eaLnBrk="1" fontAlgn="auto" latinLnBrk="0" hangingPunct="1">
              <a:lnSpc>
                <a:spcPct val="100000"/>
              </a:lnSpc>
              <a:spcBef>
                <a:spcPts val="0"/>
              </a:spcBef>
              <a:spcAft>
                <a:spcPts val="0"/>
              </a:spcAft>
              <a:buClrTx/>
              <a:buSzTx/>
              <a:buFontTx/>
              <a:buChar char="•"/>
              <a:tabLst/>
              <a:defRPr/>
            </a:pPr>
            <a:r>
              <a:rPr lang="en-AU" sz="2800" dirty="0" smtClean="0">
                <a:latin typeface="+mn-lt"/>
              </a:rPr>
              <a:t>Part 38 deals with winding up of a company generally;</a:t>
            </a:r>
            <a:endParaRPr lang="en-US" sz="2800" dirty="0" smtClean="0"/>
          </a:p>
          <a:p>
            <a:pPr algn="just"/>
            <a:r>
              <a:rPr lang="en-AU" dirty="0" smtClean="0"/>
              <a:t>Part 39 deals with Company </a:t>
            </a:r>
            <a:r>
              <a:rPr lang="en-AU" dirty="0" smtClean="0"/>
              <a:t>winding up by court;</a:t>
            </a:r>
          </a:p>
          <a:p>
            <a:pPr algn="just"/>
            <a:r>
              <a:rPr lang="en-AU" dirty="0" smtClean="0"/>
              <a:t>Part 40 deals with voluntary winding up;</a:t>
            </a:r>
          </a:p>
          <a:p>
            <a:pPr algn="just"/>
            <a:r>
              <a:rPr lang="en-AU" dirty="0" smtClean="0"/>
              <a:t>Part 41 deals with voluntary de-registration.</a:t>
            </a:r>
            <a:endParaRPr lang="en-US" dirty="0"/>
          </a:p>
        </p:txBody>
      </p:sp>
      <p:sp>
        <p:nvSpPr>
          <p:cNvPr id="4" name="Date Placeholder 3"/>
          <p:cNvSpPr>
            <a:spLocks noGrp="1"/>
          </p:cNvSpPr>
          <p:nvPr>
            <p:ph type="dt" sz="half" idx="10"/>
          </p:nvPr>
        </p:nvSpPr>
        <p:spPr/>
        <p:txBody>
          <a:bodyPr/>
          <a:lstStyle/>
          <a:p>
            <a:fld id="{925E8726-7881-4528-8136-0286F752F1CD}"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3</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“External Administration”?</a:t>
            </a:r>
            <a:endParaRPr lang="en-US" dirty="0"/>
          </a:p>
        </p:txBody>
      </p:sp>
      <p:sp>
        <p:nvSpPr>
          <p:cNvPr id="3" name="Content Placeholder 2"/>
          <p:cNvSpPr>
            <a:spLocks noGrp="1"/>
          </p:cNvSpPr>
          <p:nvPr>
            <p:ph idx="1"/>
          </p:nvPr>
        </p:nvSpPr>
        <p:spPr/>
        <p:txBody>
          <a:bodyPr/>
          <a:lstStyle/>
          <a:p>
            <a:pPr algn="just"/>
            <a:r>
              <a:rPr lang="en-AU" dirty="0" smtClean="0"/>
              <a:t>External administration of a company occurs because it is not going well.</a:t>
            </a:r>
          </a:p>
          <a:p>
            <a:pPr lvl="1" algn="just"/>
            <a:r>
              <a:rPr lang="en-AU" sz="2800" dirty="0" smtClean="0"/>
              <a:t>Insolvency or shareholder disputes account for most incidents where external administrators have to be called in;</a:t>
            </a:r>
          </a:p>
          <a:p>
            <a:pPr algn="just"/>
            <a:r>
              <a:rPr lang="en-AU" dirty="0" smtClean="0"/>
              <a:t>It basically means that the control of the company is taken away from the board of directors and shareholders. Employees may continue but will be subject to the direction of the EA.</a:t>
            </a:r>
            <a:endParaRPr lang="en-US" dirty="0"/>
          </a:p>
        </p:txBody>
      </p:sp>
      <p:sp>
        <p:nvSpPr>
          <p:cNvPr id="4" name="Date Placeholder 3"/>
          <p:cNvSpPr>
            <a:spLocks noGrp="1"/>
          </p:cNvSpPr>
          <p:nvPr>
            <p:ph type="dt" sz="half" idx="10"/>
          </p:nvPr>
        </p:nvSpPr>
        <p:spPr/>
        <p:txBody>
          <a:bodyPr/>
          <a:lstStyle/>
          <a:p>
            <a:fld id="{427D63C8-73C1-4459-A28C-01CE39DBBC02}"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4</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Difference between EAs</a:t>
            </a:r>
            <a:endParaRPr lang="en-US" dirty="0"/>
          </a:p>
        </p:txBody>
      </p:sp>
      <p:sp>
        <p:nvSpPr>
          <p:cNvPr id="3" name="Content Placeholder 2"/>
          <p:cNvSpPr>
            <a:spLocks noGrp="1"/>
          </p:cNvSpPr>
          <p:nvPr>
            <p:ph idx="1"/>
          </p:nvPr>
        </p:nvSpPr>
        <p:spPr/>
        <p:txBody>
          <a:bodyPr>
            <a:normAutofit/>
          </a:bodyPr>
          <a:lstStyle/>
          <a:p>
            <a:r>
              <a:rPr lang="en-AU" sz="3200" dirty="0" smtClean="0"/>
              <a:t>There are 2 types of EAs:</a:t>
            </a:r>
          </a:p>
          <a:p>
            <a:pPr lvl="1"/>
            <a:r>
              <a:rPr lang="en-AU" sz="2800" dirty="0" smtClean="0"/>
              <a:t>Liquidators; and</a:t>
            </a:r>
          </a:p>
          <a:p>
            <a:pPr lvl="1"/>
            <a:r>
              <a:rPr lang="en-AU" sz="2800" dirty="0" smtClean="0"/>
              <a:t>Receiver Managers.</a:t>
            </a:r>
          </a:p>
          <a:p>
            <a:r>
              <a:rPr lang="en-AU" sz="3200" dirty="0" smtClean="0"/>
              <a:t>The end is near:</a:t>
            </a:r>
          </a:p>
          <a:p>
            <a:pPr lvl="1" algn="just"/>
            <a:r>
              <a:rPr lang="en-AU" sz="2800" dirty="0" smtClean="0"/>
              <a:t>Liquidators are appointed when a company is being wound up;</a:t>
            </a:r>
          </a:p>
          <a:p>
            <a:pPr lvl="2" algn="just"/>
            <a:r>
              <a:rPr lang="en-AU" sz="2800" dirty="0" smtClean="0"/>
              <a:t>This can be by court  when it has ordered its winding up (s.536);</a:t>
            </a:r>
          </a:p>
          <a:p>
            <a:pPr lvl="2" algn="just"/>
            <a:r>
              <a:rPr lang="en-AU" sz="2800" dirty="0" smtClean="0"/>
              <a:t>By the members when it is a voluntary winding up (s.580).</a:t>
            </a:r>
          </a:p>
        </p:txBody>
      </p:sp>
      <p:sp>
        <p:nvSpPr>
          <p:cNvPr id="4" name="Date Placeholder 3"/>
          <p:cNvSpPr>
            <a:spLocks noGrp="1"/>
          </p:cNvSpPr>
          <p:nvPr>
            <p:ph type="dt" sz="half" idx="10"/>
          </p:nvPr>
        </p:nvSpPr>
        <p:spPr/>
        <p:txBody>
          <a:bodyPr/>
          <a:lstStyle/>
          <a:p>
            <a:fld id="{856D1F2E-0C5D-4C74-9B1B-B4C05F1DD8A2}"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5</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difference between </a:t>
            </a:r>
            <a:r>
              <a:rPr lang="en-AU" dirty="0" err="1" smtClean="0"/>
              <a:t>EAs</a:t>
            </a:r>
            <a:r>
              <a:rPr lang="en-AU" dirty="0" smtClean="0"/>
              <a:t> (Continued)</a:t>
            </a:r>
            <a:endParaRPr lang="en-US" dirty="0"/>
          </a:p>
        </p:txBody>
      </p:sp>
      <p:sp>
        <p:nvSpPr>
          <p:cNvPr id="3" name="Content Placeholder 2"/>
          <p:cNvSpPr>
            <a:spLocks noGrp="1"/>
          </p:cNvSpPr>
          <p:nvPr>
            <p:ph idx="1"/>
          </p:nvPr>
        </p:nvSpPr>
        <p:spPr/>
        <p:txBody>
          <a:bodyPr>
            <a:normAutofit/>
          </a:bodyPr>
          <a:lstStyle/>
          <a:p>
            <a:pPr marL="742950" marR="0" lvl="1" indent="-285750" algn="just" defTabSz="914400" eaLnBrk="1" fontAlgn="auto" latinLnBrk="0" hangingPunct="1">
              <a:lnSpc>
                <a:spcPct val="100000"/>
              </a:lnSpc>
              <a:spcBef>
                <a:spcPts val="0"/>
              </a:spcBef>
              <a:spcAft>
                <a:spcPts val="0"/>
              </a:spcAft>
              <a:buClrTx/>
              <a:buSzTx/>
              <a:buFontTx/>
              <a:buChar char="–"/>
              <a:tabLst/>
              <a:defRPr/>
            </a:pPr>
            <a:r>
              <a:rPr lang="en-AU" sz="2800" dirty="0" smtClean="0">
                <a:latin typeface="+mn-lt"/>
              </a:rPr>
              <a:t>The main task of the liquidator is to sell the business and assets of the company to pay off debts and return capital to members (if any left).</a:t>
            </a:r>
            <a:endParaRPr lang="en-US" sz="2800" dirty="0" smtClean="0">
              <a:latin typeface="+mn-lt"/>
            </a:endParaRPr>
          </a:p>
          <a:p>
            <a:pPr lvl="1"/>
            <a:endParaRPr lang="en-AU" dirty="0" smtClean="0"/>
          </a:p>
          <a:p>
            <a:r>
              <a:rPr lang="en-AU" sz="3200" dirty="0" smtClean="0"/>
              <a:t>There is hope (but don’t hold your breath).</a:t>
            </a:r>
          </a:p>
          <a:p>
            <a:pPr lvl="1" algn="just"/>
            <a:r>
              <a:rPr lang="en-AU" sz="2800" dirty="0" smtClean="0"/>
              <a:t>Receivers Managers take control of the company, assess its position, continue to trade and seek the best way to repay company’s debts. They have wide ranging powers (s.446);</a:t>
            </a:r>
          </a:p>
        </p:txBody>
      </p:sp>
      <p:sp>
        <p:nvSpPr>
          <p:cNvPr id="4" name="Date Placeholder 3"/>
          <p:cNvSpPr>
            <a:spLocks noGrp="1"/>
          </p:cNvSpPr>
          <p:nvPr>
            <p:ph type="dt" sz="half" idx="10"/>
          </p:nvPr>
        </p:nvSpPr>
        <p:spPr/>
        <p:txBody>
          <a:bodyPr/>
          <a:lstStyle/>
          <a:p>
            <a:fld id="{3DBD7543-F0B8-4765-8B0F-604A8E22483D}" type="datetime3">
              <a:rPr lang="en-US" smtClean="0"/>
              <a:pPr/>
              <a:t>2 December 2015</a:t>
            </a:fld>
            <a:endParaRPr lang="en-US" dirty="0"/>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6</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sz="3200" dirty="0" smtClean="0"/>
          </a:p>
          <a:p>
            <a:pPr lvl="1" algn="just" eaLnBrk="1" hangingPunct="1"/>
            <a:r>
              <a:rPr lang="en-AU" sz="2800" dirty="0" smtClean="0">
                <a:latin typeface="+mn-lt"/>
              </a:rPr>
              <a:t>Most, if not all, receiverships are commenced by secured lenders through a fixed and floating charge or mortgage (appointment is recognised under s.444);</a:t>
            </a:r>
            <a:endParaRPr lang="en-US" sz="2800" dirty="0" smtClean="0"/>
          </a:p>
          <a:p>
            <a:pPr lvl="1" eaLnBrk="1" hangingPunct="1"/>
            <a:r>
              <a:rPr lang="en-AU" sz="2800" dirty="0" smtClean="0">
                <a:latin typeface="+mn-lt"/>
              </a:rPr>
              <a:t>Court can also appoint receiver managers;</a:t>
            </a:r>
            <a:endParaRPr lang="en-US" sz="2800" dirty="0" smtClean="0"/>
          </a:p>
          <a:p>
            <a:pPr lvl="1" eaLnBrk="1" hangingPunct="1"/>
            <a:r>
              <a:rPr lang="en-AU" sz="2800" dirty="0" smtClean="0">
                <a:latin typeface="+mn-lt"/>
              </a:rPr>
              <a:t>If successful and debts repaid, the company can return to normal operations under control of the board.</a:t>
            </a:r>
            <a:endParaRPr lang="en-US" sz="2800" dirty="0" smtClean="0">
              <a:latin typeface="+mn-lt"/>
            </a:endParaRPr>
          </a:p>
          <a:p>
            <a:pPr lvl="1"/>
            <a:endParaRPr lang="en-US" dirty="0"/>
          </a:p>
        </p:txBody>
      </p:sp>
      <p:sp>
        <p:nvSpPr>
          <p:cNvPr id="3" name="Title 2"/>
          <p:cNvSpPr>
            <a:spLocks noGrp="1"/>
          </p:cNvSpPr>
          <p:nvPr>
            <p:ph type="title"/>
          </p:nvPr>
        </p:nvSpPr>
        <p:spPr/>
        <p:txBody>
          <a:bodyPr/>
          <a:lstStyle/>
          <a:p>
            <a:r>
              <a:rPr lang="en-AU" sz="3600" dirty="0" smtClean="0">
                <a:solidFill>
                  <a:schemeClr val="tx1">
                    <a:alpha val="100000"/>
                  </a:schemeClr>
                </a:solidFill>
                <a:latin typeface="+mj-lt"/>
              </a:rPr>
              <a:t>The difference between </a:t>
            </a:r>
            <a:r>
              <a:rPr lang="en-AU" sz="3600" dirty="0" err="1" smtClean="0">
                <a:solidFill>
                  <a:schemeClr val="tx1">
                    <a:alpha val="100000"/>
                  </a:schemeClr>
                </a:solidFill>
                <a:latin typeface="+mj-lt"/>
              </a:rPr>
              <a:t>EAs</a:t>
            </a:r>
            <a:r>
              <a:rPr lang="en-AU" sz="3600" dirty="0" smtClean="0">
                <a:solidFill>
                  <a:schemeClr val="tx1">
                    <a:alpha val="100000"/>
                  </a:schemeClr>
                </a:solidFill>
                <a:latin typeface="+mj-lt"/>
              </a:rPr>
              <a:t> (Continued)</a:t>
            </a:r>
            <a:endParaRPr lang="en-US" dirty="0"/>
          </a:p>
        </p:txBody>
      </p:sp>
      <p:sp>
        <p:nvSpPr>
          <p:cNvPr id="4" name="Date Placeholder 3"/>
          <p:cNvSpPr>
            <a:spLocks noGrp="1"/>
          </p:cNvSpPr>
          <p:nvPr>
            <p:ph type="dt" sz="half" idx="10"/>
          </p:nvPr>
        </p:nvSpPr>
        <p:spPr/>
        <p:txBody>
          <a:bodyPr/>
          <a:lstStyle/>
          <a:p>
            <a:fld id="{FC5E664D-131C-4631-ADD9-B21AFD13EC74}"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7</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Legal Distinctions</a:t>
            </a:r>
            <a:endParaRPr lang="en-US" dirty="0"/>
          </a:p>
        </p:txBody>
      </p:sp>
      <p:sp>
        <p:nvSpPr>
          <p:cNvPr id="3" name="Content Placeholder 2"/>
          <p:cNvSpPr>
            <a:spLocks noGrp="1"/>
          </p:cNvSpPr>
          <p:nvPr>
            <p:ph idx="1"/>
          </p:nvPr>
        </p:nvSpPr>
        <p:spPr/>
        <p:txBody>
          <a:bodyPr>
            <a:normAutofit/>
          </a:bodyPr>
          <a:lstStyle/>
          <a:p>
            <a:pPr algn="just"/>
            <a:r>
              <a:rPr lang="en-AU" dirty="0" smtClean="0"/>
              <a:t>This question relates to Receiverships, voluntary administration and liquidation.</a:t>
            </a:r>
          </a:p>
          <a:p>
            <a:pPr lvl="1" algn="just"/>
            <a:r>
              <a:rPr lang="en-AU" sz="2800" dirty="0" smtClean="0"/>
              <a:t>Voluntary administration not dealt with- rare.</a:t>
            </a:r>
          </a:p>
          <a:p>
            <a:pPr algn="just"/>
            <a:r>
              <a:rPr lang="en-AU" dirty="0" smtClean="0"/>
              <a:t>Have dealt with this generally in the overview.</a:t>
            </a:r>
          </a:p>
        </p:txBody>
      </p:sp>
      <p:sp>
        <p:nvSpPr>
          <p:cNvPr id="4" name="Date Placeholder 3"/>
          <p:cNvSpPr>
            <a:spLocks noGrp="1"/>
          </p:cNvSpPr>
          <p:nvPr>
            <p:ph type="dt" sz="half" idx="10"/>
          </p:nvPr>
        </p:nvSpPr>
        <p:spPr/>
        <p:txBody>
          <a:bodyPr/>
          <a:lstStyle/>
          <a:p>
            <a:fld id="{2E063EEB-3A16-45FE-83D3-6F974D820F7B}"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8</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Legal Distinctions(continued)</a:t>
            </a:r>
            <a:endParaRPr lang="en-US" dirty="0"/>
          </a:p>
        </p:txBody>
      </p:sp>
      <p:sp>
        <p:nvSpPr>
          <p:cNvPr id="3" name="Content Placeholder 2"/>
          <p:cNvSpPr>
            <a:spLocks noGrp="1"/>
          </p:cNvSpPr>
          <p:nvPr>
            <p:ph idx="1"/>
          </p:nvPr>
        </p:nvSpPr>
        <p:spPr/>
        <p:txBody>
          <a:bodyPr>
            <a:normAutofit/>
          </a:bodyPr>
          <a:lstStyle/>
          <a:p>
            <a:pPr eaLnBrk="1" hangingPunct="1"/>
            <a:r>
              <a:rPr lang="en-AU" dirty="0" smtClean="0">
                <a:latin typeface="+mn-lt"/>
              </a:rPr>
              <a:t>The legal distinctions:</a:t>
            </a:r>
            <a:endParaRPr lang="en-US" dirty="0" smtClean="0"/>
          </a:p>
          <a:p>
            <a:pPr lvl="1" algn="just" eaLnBrk="1" hangingPunct="1"/>
            <a:r>
              <a:rPr lang="en-AU" sz="2800" dirty="0" smtClean="0">
                <a:latin typeface="+mn-lt"/>
              </a:rPr>
              <a:t>Liquidator is appointed by the Court (Official Receiver appointed by default) [s.538] or by company, Receiver appointed out of court;</a:t>
            </a:r>
            <a:endParaRPr lang="en-US" sz="2800" dirty="0" smtClean="0"/>
          </a:p>
          <a:p>
            <a:pPr lvl="1" algn="just" eaLnBrk="1" hangingPunct="1"/>
            <a:r>
              <a:rPr lang="en-AU" sz="2800" dirty="0" smtClean="0">
                <a:latin typeface="+mn-lt"/>
              </a:rPr>
              <a:t>Receiver is agent of the company, the liquidator in a court ordered winding up conducts liquidation under supervision of the Court (see Part 39 division 7);</a:t>
            </a:r>
            <a:endParaRPr lang="en-US" sz="2800" dirty="0" smtClean="0"/>
          </a:p>
          <a:p>
            <a:pPr algn="just"/>
            <a:endParaRPr lang="en-AU" dirty="0" smtClean="0"/>
          </a:p>
        </p:txBody>
      </p:sp>
      <p:sp>
        <p:nvSpPr>
          <p:cNvPr id="4" name="Date Placeholder 3"/>
          <p:cNvSpPr>
            <a:spLocks noGrp="1"/>
          </p:cNvSpPr>
          <p:nvPr>
            <p:ph type="dt" sz="half" idx="10"/>
          </p:nvPr>
        </p:nvSpPr>
        <p:spPr/>
        <p:txBody>
          <a:bodyPr/>
          <a:lstStyle/>
          <a:p>
            <a:fld id="{79861C77-C912-40EB-8ED2-01A1122CE722}" type="datetime3">
              <a:rPr lang="en-US" smtClean="0"/>
              <a:pPr/>
              <a:t>2 December 2015</a:t>
            </a:fld>
            <a:endParaRPr lang="en-US"/>
          </a:p>
        </p:txBody>
      </p:sp>
      <p:sp>
        <p:nvSpPr>
          <p:cNvPr id="5" name="Slide Number Placeholder 4"/>
          <p:cNvSpPr>
            <a:spLocks noGrp="1"/>
          </p:cNvSpPr>
          <p:nvPr>
            <p:ph type="sldNum" sz="quarter" idx="11"/>
          </p:nvPr>
        </p:nvSpPr>
        <p:spPr/>
        <p:txBody>
          <a:bodyPr/>
          <a:lstStyle/>
          <a:p>
            <a:pPr algn="r"/>
            <a:fld id="{D4C49B74-5DB2-4B03-B1D2-7F6A3C51C318}" type="slidenum">
              <a:rPr lang="en-US" smtClean="0"/>
              <a:pPr algn="r"/>
              <a:t>9</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Design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0B57212-D278-4F09-9602-9B26806117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DesignTemplate</Template>
  <TotalTime>0</TotalTime>
  <Words>1551</Words>
  <Application>Microsoft Office PowerPoint</Application>
  <PresentationFormat>On-screen Show (4:3)</PresentationFormat>
  <Paragraphs>181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DesignTemplate</vt:lpstr>
      <vt:lpstr>Companies Act 2015 (“Act”)</vt:lpstr>
      <vt:lpstr>Overview</vt:lpstr>
      <vt:lpstr>Overview (continued)</vt:lpstr>
      <vt:lpstr>What is “External Administration”?</vt:lpstr>
      <vt:lpstr>The Difference between EAs</vt:lpstr>
      <vt:lpstr>The difference between EAs (Continued)</vt:lpstr>
      <vt:lpstr>The difference between EAs (Continued)</vt:lpstr>
      <vt:lpstr>Q.1: Legal Distinctions</vt:lpstr>
      <vt:lpstr>Q.1: Legal Distinctions(continued)</vt:lpstr>
      <vt:lpstr>Q.1: Legal Distinctions(continued)</vt:lpstr>
      <vt:lpstr>Q.2 Rules regarding receiverships</vt:lpstr>
      <vt:lpstr>Q.2 Rules regarding receiverships (continued)</vt:lpstr>
      <vt:lpstr>Q.2 Rules regarding receiverships (continued)</vt:lpstr>
      <vt:lpstr>Q.2 Rules regarding receiverships (continued)</vt:lpstr>
      <vt:lpstr>Q.2 Rules regarding receiverships (continued)</vt:lpstr>
      <vt:lpstr>Q.2 Rules regarding receiverships (continued)</vt:lpstr>
      <vt:lpstr>Q.2 Rules regarding receiverships (continued)</vt:lpstr>
      <vt:lpstr>Q.2 Rules regarding receiverships (continued)</vt:lpstr>
      <vt:lpstr>Q.4 Rules regarding winding up</vt:lpstr>
      <vt:lpstr>Q.4 Rules regarding winding up (continued)</vt:lpstr>
      <vt:lpstr>Q.4 Rules regarding winding up (continued)</vt:lpstr>
      <vt:lpstr>Q.4 Rules regarding winding up (continued)</vt:lpstr>
      <vt:lpstr>Q.4 Rules regarding winding up (continued)</vt:lpstr>
      <vt:lpstr>Q.4 Rules regarding winding up (continued)</vt:lpstr>
      <vt:lpstr>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2015-04-22T23:22:33Z</dcterms:created>
  <dcterms:modified xsi:type="dcterms:W3CDTF">2015-12-02T00:37:02Z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